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C42E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4" autoAdjust="0"/>
    <p:restoredTop sz="94660"/>
  </p:normalViewPr>
  <p:slideViewPr>
    <p:cSldViewPr>
      <p:cViewPr varScale="1">
        <p:scale>
          <a:sx n="84" d="100"/>
          <a:sy n="84" d="100"/>
        </p:scale>
        <p:origin x="992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09788-9D73-4BF7-938F-977BD1B69AAA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CF5C9-AB74-4D62-8601-351DF1C5AC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4932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CF5C9-AB74-4D62-8601-351DF1C5AC6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821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3EB4-E644-48C5-9A41-BA7196A050B4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E824-B7E6-4729-B1A1-85D15097D0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205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3EB4-E644-48C5-9A41-BA7196A050B4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E824-B7E6-4729-B1A1-85D15097D0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767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3EB4-E644-48C5-9A41-BA7196A050B4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E824-B7E6-4729-B1A1-85D15097D0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771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3EB4-E644-48C5-9A41-BA7196A050B4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E824-B7E6-4729-B1A1-85D15097D0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8771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3EB4-E644-48C5-9A41-BA7196A050B4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E824-B7E6-4729-B1A1-85D15097D0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880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3EB4-E644-48C5-9A41-BA7196A050B4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E824-B7E6-4729-B1A1-85D15097D0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60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3EB4-E644-48C5-9A41-BA7196A050B4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E824-B7E6-4729-B1A1-85D15097D0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70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3EB4-E644-48C5-9A41-BA7196A050B4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E824-B7E6-4729-B1A1-85D15097D0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61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3EB4-E644-48C5-9A41-BA7196A050B4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E824-B7E6-4729-B1A1-85D15097D0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17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3EB4-E644-48C5-9A41-BA7196A050B4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E824-B7E6-4729-B1A1-85D15097D0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269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3EB4-E644-48C5-9A41-BA7196A050B4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E824-B7E6-4729-B1A1-85D15097D0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13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C3EB4-E644-48C5-9A41-BA7196A050B4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5E824-B7E6-4729-B1A1-85D15097D0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942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D7538F55-C08B-20B1-DD53-61D611967BBF}"/>
              </a:ext>
            </a:extLst>
          </p:cNvPr>
          <p:cNvSpPr/>
          <p:nvPr/>
        </p:nvSpPr>
        <p:spPr>
          <a:xfrm>
            <a:off x="0" y="186432"/>
            <a:ext cx="9029920" cy="895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Picture 2" descr="C:\LAVORI\LAVORI IN CORSO\_PARERI CONI\logo_coni_lombardia.png">
            <a:extLst>
              <a:ext uri="{FF2B5EF4-FFF2-40B4-BE49-F238E27FC236}">
                <a16:creationId xmlns:a16="http://schemas.microsoft.com/office/drawing/2014/main" id="{D10344FD-71A8-82D4-8EB2-4D055DE7E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495" y="4111717"/>
            <a:ext cx="1065746" cy="84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94AA67B3-ADA3-A374-ADF3-793D210E666A}"/>
              </a:ext>
            </a:extLst>
          </p:cNvPr>
          <p:cNvSpPr/>
          <p:nvPr/>
        </p:nvSpPr>
        <p:spPr>
          <a:xfrm>
            <a:off x="-8878" y="386918"/>
            <a:ext cx="9152878" cy="6006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8C130604-4846-268E-8EE8-57289CE70B7E}"/>
              </a:ext>
            </a:extLst>
          </p:cNvPr>
          <p:cNvSpPr/>
          <p:nvPr/>
        </p:nvSpPr>
        <p:spPr>
          <a:xfrm>
            <a:off x="0" y="3725831"/>
            <a:ext cx="9144000" cy="276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134EFA7-70A3-4277-C6F7-72A9718500D6}"/>
              </a:ext>
            </a:extLst>
          </p:cNvPr>
          <p:cNvSpPr txBox="1"/>
          <p:nvPr/>
        </p:nvSpPr>
        <p:spPr>
          <a:xfrm>
            <a:off x="1789425" y="3711437"/>
            <a:ext cx="54398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 cura di: Arch. Alberto </a:t>
            </a:r>
            <a:r>
              <a:rPr lang="it-IT" sz="12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Roscini</a:t>
            </a:r>
            <a:r>
              <a:rPr lang="it-IT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, Servizio Impianti Sportivi CR Lombardia</a:t>
            </a:r>
          </a:p>
        </p:txBody>
      </p:sp>
      <p:sp>
        <p:nvSpPr>
          <p:cNvPr id="12" name="Titolo 3">
            <a:extLst>
              <a:ext uri="{FF2B5EF4-FFF2-40B4-BE49-F238E27FC236}">
                <a16:creationId xmlns:a16="http://schemas.microsoft.com/office/drawing/2014/main" id="{BADE4E5D-A57D-B324-2175-072E0D69CB99}"/>
              </a:ext>
            </a:extLst>
          </p:cNvPr>
          <p:cNvSpPr txBox="1">
            <a:spLocks/>
          </p:cNvSpPr>
          <p:nvPr/>
        </p:nvSpPr>
        <p:spPr>
          <a:xfrm>
            <a:off x="386135" y="1875253"/>
            <a:ext cx="8341170" cy="1560593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it-IT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OBBLIGO DI LEGGE E STRUMENTO DI CONTROLLO</a:t>
            </a:r>
          </a:p>
          <a:p>
            <a:pPr algn="ctr">
              <a:lnSpc>
                <a:spcPct val="150000"/>
              </a:lnSpc>
            </a:pPr>
            <a:r>
              <a:rPr lang="it-IT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A TUTELA DI SOGGETTI PROPRIETARI, </a:t>
            </a:r>
          </a:p>
          <a:p>
            <a:pPr algn="ctr">
              <a:lnSpc>
                <a:spcPct val="150000"/>
              </a:lnSpc>
            </a:pPr>
            <a:r>
              <a:rPr lang="it-IT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GESTORI E UTILIZZATORI</a:t>
            </a:r>
            <a:endParaRPr lang="it-IT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itolo 3">
            <a:extLst>
              <a:ext uri="{FF2B5EF4-FFF2-40B4-BE49-F238E27FC236}">
                <a16:creationId xmlns:a16="http://schemas.microsoft.com/office/drawing/2014/main" id="{976E4F22-D941-4B43-81DC-0455F08AF188}"/>
              </a:ext>
            </a:extLst>
          </p:cNvPr>
          <p:cNvSpPr txBox="1">
            <a:spLocks/>
          </p:cNvSpPr>
          <p:nvPr/>
        </p:nvSpPr>
        <p:spPr>
          <a:xfrm>
            <a:off x="401415" y="1282288"/>
            <a:ext cx="8341170" cy="425366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 algn="ctr"/>
            <a:r>
              <a:rPr lang="it-IT" sz="3000" b="1" spc="600" dirty="0">
                <a:solidFill>
                  <a:schemeClr val="tx1"/>
                </a:solidFill>
                <a:latin typeface="Century Gothic" panose="020B0502020202020204" pitchFamily="34" charset="0"/>
                <a:cs typeface="Gotham Medium" pitchFamily="50" charset="0"/>
              </a:rPr>
              <a:t>I PARERI DEL CONI</a:t>
            </a:r>
            <a:endParaRPr lang="it-IT" sz="3000" spc="600" dirty="0">
              <a:solidFill>
                <a:schemeClr val="tx1"/>
              </a:solidFill>
              <a:latin typeface="Century Gothic" panose="020B0502020202020204" pitchFamily="34" charset="0"/>
              <a:cs typeface="Gotham Medium" pitchFamily="50" charset="0"/>
            </a:endParaRPr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CF2E9D0-50EC-2D18-7FC2-84235142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1760" y="3350874"/>
            <a:ext cx="4114800" cy="401638"/>
          </a:xfrm>
        </p:spPr>
        <p:txBody>
          <a:bodyPr/>
          <a:lstStyle/>
          <a:p>
            <a:r>
              <a:rPr lang="it-IT" b="1" dirty="0">
                <a:solidFill>
                  <a:srgbClr val="113E5B"/>
                </a:solidFill>
                <a:latin typeface="Century Gothic" panose="020B0502020202020204" pitchFamily="34" charset="0"/>
              </a:rPr>
              <a:t>28/10/2022</a:t>
            </a:r>
          </a:p>
        </p:txBody>
      </p:sp>
    </p:spTree>
    <p:extLst>
      <p:ext uri="{BB962C8B-B14F-4D97-AF65-F5344CB8AC3E}">
        <p14:creationId xmlns:p14="http://schemas.microsoft.com/office/powerpoint/2010/main" val="957532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LAVORI\LAVORI IN CORSO\_PARERI CONI\logo_coni_lombardia.png">
            <a:extLst>
              <a:ext uri="{FF2B5EF4-FFF2-40B4-BE49-F238E27FC236}">
                <a16:creationId xmlns:a16="http://schemas.microsoft.com/office/drawing/2014/main" id="{661293F1-AFA5-C638-3F5B-9EF2CECB5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410" y="390928"/>
            <a:ext cx="988520" cy="78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1">
            <a:extLst>
              <a:ext uri="{FF2B5EF4-FFF2-40B4-BE49-F238E27FC236}">
                <a16:creationId xmlns:a16="http://schemas.microsoft.com/office/drawing/2014/main" id="{3CC3F5F9-635D-5885-3886-6A85AF7CA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05771" y="1898919"/>
            <a:ext cx="105555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4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GRAZIE PER L’ATTENZIONE </a:t>
            </a:r>
          </a:p>
        </p:txBody>
      </p:sp>
      <p:sp>
        <p:nvSpPr>
          <p:cNvPr id="11" name="CasellaDiTesto 1">
            <a:extLst>
              <a:ext uri="{FF2B5EF4-FFF2-40B4-BE49-F238E27FC236}">
                <a16:creationId xmlns:a16="http://schemas.microsoft.com/office/drawing/2014/main" id="{AB53B32B-7462-08C9-529C-95E9637F0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2584710"/>
            <a:ext cx="27632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Arch. Alberto Roscini </a:t>
            </a:r>
          </a:p>
        </p:txBody>
      </p:sp>
      <p:sp>
        <p:nvSpPr>
          <p:cNvPr id="12" name="CasellaDiTesto 1">
            <a:extLst>
              <a:ext uri="{FF2B5EF4-FFF2-40B4-BE49-F238E27FC236}">
                <a16:creationId xmlns:a16="http://schemas.microsoft.com/office/drawing/2014/main" id="{23EA0117-C030-654E-9EC8-D06E23B08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2913739"/>
            <a:ext cx="39432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3494655431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alberto.roscini@gmail.com 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F3A548A-7196-7D97-712A-14CA603B6BFD}"/>
              </a:ext>
            </a:extLst>
          </p:cNvPr>
          <p:cNvSpPr/>
          <p:nvPr/>
        </p:nvSpPr>
        <p:spPr>
          <a:xfrm>
            <a:off x="-8877" y="386918"/>
            <a:ext cx="7965253" cy="80786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dirty="0"/>
          </a:p>
        </p:txBody>
      </p:sp>
      <p:sp>
        <p:nvSpPr>
          <p:cNvPr id="2" name="Segnaposto piè di pagina 2">
            <a:extLst>
              <a:ext uri="{FF2B5EF4-FFF2-40B4-BE49-F238E27FC236}">
                <a16:creationId xmlns:a16="http://schemas.microsoft.com/office/drawing/2014/main" id="{E0B8C131-3E3F-6682-EB6B-CCE107AD7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92080" y="4822292"/>
            <a:ext cx="4114800" cy="401638"/>
          </a:xfrm>
        </p:spPr>
        <p:txBody>
          <a:bodyPr/>
          <a:lstStyle/>
          <a:p>
            <a:r>
              <a:rPr lang="it-IT" sz="1000" dirty="0">
                <a:solidFill>
                  <a:srgbClr val="113E5B"/>
                </a:solidFill>
                <a:latin typeface="Century Gothic" panose="020B0502020202020204" pitchFamily="34" charset="0"/>
              </a:rPr>
              <a:t>Arch. Alberto </a:t>
            </a:r>
            <a:r>
              <a:rPr lang="it-IT" sz="1000" dirty="0" err="1">
                <a:solidFill>
                  <a:srgbClr val="113E5B"/>
                </a:solidFill>
                <a:latin typeface="Century Gothic" panose="020B0502020202020204" pitchFamily="34" charset="0"/>
              </a:rPr>
              <a:t>Roscini</a:t>
            </a:r>
            <a:endParaRPr lang="it-IT" sz="1000" dirty="0">
              <a:solidFill>
                <a:srgbClr val="113E5B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egnaposto data 1">
            <a:extLst>
              <a:ext uri="{FF2B5EF4-FFF2-40B4-BE49-F238E27FC236}">
                <a16:creationId xmlns:a16="http://schemas.microsoft.com/office/drawing/2014/main" id="{2AB33482-436C-EA67-C721-9F9C924544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2659" y="4850419"/>
            <a:ext cx="2743200" cy="365125"/>
          </a:xfrm>
        </p:spPr>
        <p:txBody>
          <a:bodyPr/>
          <a:lstStyle/>
          <a:p>
            <a:r>
              <a:rPr lang="it-IT" sz="1000" dirty="0">
                <a:solidFill>
                  <a:srgbClr val="113E5B"/>
                </a:solidFill>
                <a:latin typeface="Century Gothic" panose="020B0502020202020204" pitchFamily="34" charset="0"/>
              </a:rPr>
              <a:t>28/10/2022</a:t>
            </a:r>
          </a:p>
        </p:txBody>
      </p:sp>
      <p:pic>
        <p:nvPicPr>
          <p:cNvPr id="6" name="Picture 2" descr="C:\Users\mariasole\Desktop\BANDA.png">
            <a:extLst>
              <a:ext uri="{FF2B5EF4-FFF2-40B4-BE49-F238E27FC236}">
                <a16:creationId xmlns:a16="http://schemas.microsoft.com/office/drawing/2014/main" id="{5CD13975-6C61-775C-3019-F4A447769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88" y="4180809"/>
            <a:ext cx="9144000" cy="96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948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AC9BABCA-A607-968D-8BB1-D4A0B4C6F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92080" y="4822292"/>
            <a:ext cx="4114800" cy="401638"/>
          </a:xfrm>
        </p:spPr>
        <p:txBody>
          <a:bodyPr/>
          <a:lstStyle/>
          <a:p>
            <a:r>
              <a:rPr lang="it-IT" sz="1000" dirty="0">
                <a:solidFill>
                  <a:srgbClr val="113E5B"/>
                </a:solidFill>
                <a:latin typeface="Century Gothic" panose="020B0502020202020204" pitchFamily="34" charset="0"/>
              </a:rPr>
              <a:t>Arch. Alberto </a:t>
            </a:r>
            <a:r>
              <a:rPr lang="it-IT" sz="1000" dirty="0" err="1">
                <a:solidFill>
                  <a:srgbClr val="113E5B"/>
                </a:solidFill>
                <a:latin typeface="Century Gothic" panose="020B0502020202020204" pitchFamily="34" charset="0"/>
              </a:rPr>
              <a:t>Roscini</a:t>
            </a:r>
            <a:endParaRPr lang="it-IT" sz="1000" dirty="0">
              <a:solidFill>
                <a:srgbClr val="113E5B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Segnaposto data 1">
            <a:extLst>
              <a:ext uri="{FF2B5EF4-FFF2-40B4-BE49-F238E27FC236}">
                <a16:creationId xmlns:a16="http://schemas.microsoft.com/office/drawing/2014/main" id="{5EF1EEE0-98F0-DC45-92ED-881F5CCEFC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2659" y="4850419"/>
            <a:ext cx="2743200" cy="365125"/>
          </a:xfrm>
        </p:spPr>
        <p:txBody>
          <a:bodyPr/>
          <a:lstStyle/>
          <a:p>
            <a:r>
              <a:rPr lang="it-IT" sz="1000" dirty="0">
                <a:solidFill>
                  <a:srgbClr val="113E5B"/>
                </a:solidFill>
                <a:latin typeface="Century Gothic" panose="020B0502020202020204" pitchFamily="34" charset="0"/>
              </a:rPr>
              <a:t>28/10/2022</a:t>
            </a:r>
          </a:p>
        </p:txBody>
      </p:sp>
      <p:pic>
        <p:nvPicPr>
          <p:cNvPr id="2" name="Picture 2" descr="C:\Users\mariasole\Desktop\BANDA.png">
            <a:extLst>
              <a:ext uri="{FF2B5EF4-FFF2-40B4-BE49-F238E27FC236}">
                <a16:creationId xmlns:a16="http://schemas.microsoft.com/office/drawing/2014/main" id="{0F74C732-0831-7F82-E373-A3F2F57A3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88" y="4180809"/>
            <a:ext cx="9144000" cy="96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7390977F-9DF3-7AAE-0D31-B895CD884508}"/>
              </a:ext>
            </a:extLst>
          </p:cNvPr>
          <p:cNvSpPr/>
          <p:nvPr/>
        </p:nvSpPr>
        <p:spPr>
          <a:xfrm>
            <a:off x="4285498" y="1362809"/>
            <a:ext cx="3672408" cy="56945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>
              <a:solidFill>
                <a:srgbClr val="00B050"/>
              </a:solidFill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257664F-8F6B-8D60-CFA9-91971EB8D20A}"/>
              </a:ext>
            </a:extLst>
          </p:cNvPr>
          <p:cNvSpPr/>
          <p:nvPr/>
        </p:nvSpPr>
        <p:spPr>
          <a:xfrm>
            <a:off x="469073" y="1360327"/>
            <a:ext cx="3612947" cy="56945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 dirty="0">
              <a:latin typeface="Gotham Book" panose="02000603040000090004" pitchFamily="2" charset="0"/>
            </a:endParaRPr>
          </a:p>
        </p:txBody>
      </p:sp>
      <p:sp>
        <p:nvSpPr>
          <p:cNvPr id="10" name="Segnaposto titolo 1">
            <a:extLst>
              <a:ext uri="{FF2B5EF4-FFF2-40B4-BE49-F238E27FC236}">
                <a16:creationId xmlns:a16="http://schemas.microsoft.com/office/drawing/2014/main" id="{56BE6CD1-CE4D-5A59-E91A-73DD6D1C966C}"/>
              </a:ext>
            </a:extLst>
          </p:cNvPr>
          <p:cNvSpPr txBox="1">
            <a:spLocks/>
          </p:cNvSpPr>
          <p:nvPr/>
        </p:nvSpPr>
        <p:spPr>
          <a:xfrm>
            <a:off x="-36512" y="1371597"/>
            <a:ext cx="4536504" cy="4949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L’organigramma</a:t>
            </a:r>
          </a:p>
        </p:txBody>
      </p:sp>
      <p:sp>
        <p:nvSpPr>
          <p:cNvPr id="11" name="Segnaposto titolo 1">
            <a:extLst>
              <a:ext uri="{FF2B5EF4-FFF2-40B4-BE49-F238E27FC236}">
                <a16:creationId xmlns:a16="http://schemas.microsoft.com/office/drawing/2014/main" id="{FEA2F8C1-F9A8-3D91-6232-0E43ED1B4053}"/>
              </a:ext>
            </a:extLst>
          </p:cNvPr>
          <p:cNvSpPr txBox="1">
            <a:spLocks/>
          </p:cNvSpPr>
          <p:nvPr/>
        </p:nvSpPr>
        <p:spPr>
          <a:xfrm>
            <a:off x="3851920" y="1378208"/>
            <a:ext cx="4536504" cy="4949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Le</a:t>
            </a:r>
            <a:r>
              <a:rPr kumimoji="0" lang="it-IT" sz="200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attività</a:t>
            </a:r>
            <a:endParaRPr kumimoji="0" lang="it-IT" sz="20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3227166-0348-AFED-B5D4-DA0B0DD80B9A}"/>
              </a:ext>
            </a:extLst>
          </p:cNvPr>
          <p:cNvSpPr txBox="1"/>
          <p:nvPr/>
        </p:nvSpPr>
        <p:spPr>
          <a:xfrm>
            <a:off x="465612" y="2057801"/>
            <a:ext cx="3605787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entury Gothic" panose="020B0502020202020204" pitchFamily="34" charset="0"/>
              </a:rPr>
              <a:t>3 Tecnici Regionali</a:t>
            </a:r>
          </a:p>
          <a:p>
            <a:pPr marL="361950"/>
            <a:r>
              <a:rPr lang="it-IT" sz="1000" dirty="0">
                <a:latin typeface="Century Gothic" panose="020B0502020202020204" pitchFamily="34" charset="0"/>
              </a:rPr>
              <a:t>- Arch. A. Roscini</a:t>
            </a:r>
          </a:p>
          <a:p>
            <a:pPr marL="361950"/>
            <a:r>
              <a:rPr lang="it-IT" sz="1000" dirty="0">
                <a:latin typeface="Century Gothic" panose="020B0502020202020204" pitchFamily="34" charset="0"/>
              </a:rPr>
              <a:t>- Arch. A. Colombo</a:t>
            </a:r>
          </a:p>
          <a:p>
            <a:pPr marL="361950"/>
            <a:r>
              <a:rPr lang="it-IT" sz="1000" dirty="0">
                <a:latin typeface="Century Gothic" panose="020B0502020202020204" pitchFamily="34" charset="0"/>
              </a:rPr>
              <a:t>- Arch. M. Benedetti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C8C61B9-8B30-4607-C209-F245449D633C}"/>
              </a:ext>
            </a:extLst>
          </p:cNvPr>
          <p:cNvSpPr txBox="1"/>
          <p:nvPr/>
        </p:nvSpPr>
        <p:spPr>
          <a:xfrm>
            <a:off x="4291198" y="2085429"/>
            <a:ext cx="3672408" cy="553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entury Gothic" panose="020B0502020202020204" pitchFamily="34" charset="0"/>
              </a:rPr>
              <a:t>I pareri: 	- In linea tecnico - sportiva</a:t>
            </a:r>
          </a:p>
          <a:p>
            <a:r>
              <a:rPr lang="it-IT" sz="1000" dirty="0">
                <a:latin typeface="Century Gothic" panose="020B0502020202020204" pitchFamily="34" charset="0"/>
              </a:rPr>
              <a:t>	- Di conformità</a:t>
            </a:r>
          </a:p>
          <a:p>
            <a:r>
              <a:rPr lang="it-IT" sz="1000" dirty="0">
                <a:latin typeface="Century Gothic" panose="020B0502020202020204" pitchFamily="34" charset="0"/>
              </a:rPr>
              <a:t>	- Di verifica finale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0EED1F4-0EA1-D34C-ED2B-A11AF9F1121E}"/>
              </a:ext>
            </a:extLst>
          </p:cNvPr>
          <p:cNvSpPr txBox="1"/>
          <p:nvPr/>
        </p:nvSpPr>
        <p:spPr>
          <a:xfrm>
            <a:off x="4301901" y="2715766"/>
            <a:ext cx="3672408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entury Gothic" panose="020B0502020202020204" pitchFamily="34" charset="0"/>
              </a:rPr>
              <a:t>La presenza nelle Commissioni di Vigilanza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7E3FB30-B030-120B-46A1-757EB3528783}"/>
              </a:ext>
            </a:extLst>
          </p:cNvPr>
          <p:cNvSpPr txBox="1"/>
          <p:nvPr/>
        </p:nvSpPr>
        <p:spPr>
          <a:xfrm>
            <a:off x="4291963" y="3060566"/>
            <a:ext cx="3670877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entury Gothic" panose="020B0502020202020204" pitchFamily="34" charset="0"/>
              </a:rPr>
              <a:t>La consulenza attraverso lo sportello on-line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17FB678-FC42-D788-396A-6103F4C173BB}"/>
              </a:ext>
            </a:extLst>
          </p:cNvPr>
          <p:cNvSpPr txBox="1"/>
          <p:nvPr/>
        </p:nvSpPr>
        <p:spPr>
          <a:xfrm>
            <a:off x="4285499" y="3862665"/>
            <a:ext cx="275432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entury Gothic" panose="020B0502020202020204" pitchFamily="34" charset="0"/>
              </a:rPr>
              <a:t>I corsi di formazione:</a:t>
            </a:r>
          </a:p>
          <a:p>
            <a:pPr marL="361950"/>
            <a:r>
              <a:rPr lang="it-IT" sz="1000" dirty="0">
                <a:latin typeface="Century Gothic" panose="020B0502020202020204" pitchFamily="34" charset="0"/>
              </a:rPr>
              <a:t>- Per dirigenti sportivi</a:t>
            </a:r>
          </a:p>
          <a:p>
            <a:pPr marL="361950"/>
            <a:r>
              <a:rPr lang="it-IT" sz="1000" dirty="0">
                <a:latin typeface="Century Gothic" panose="020B0502020202020204" pitchFamily="34" charset="0"/>
              </a:rPr>
              <a:t>- Per i progettisti</a:t>
            </a:r>
          </a:p>
          <a:p>
            <a:pPr marL="361950"/>
            <a:r>
              <a:rPr lang="it-IT" sz="1000" dirty="0">
                <a:latin typeface="Century Gothic" panose="020B0502020202020204" pitchFamily="34" charset="0"/>
              </a:rPr>
              <a:t>- per gli amministratori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5D4C205-D5C2-D9D0-70B0-2F5EA433E751}"/>
              </a:ext>
            </a:extLst>
          </p:cNvPr>
          <p:cNvSpPr txBox="1"/>
          <p:nvPr/>
        </p:nvSpPr>
        <p:spPr>
          <a:xfrm>
            <a:off x="4293118" y="3397746"/>
            <a:ext cx="27467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entury Gothic" panose="020B0502020202020204" pitchFamily="34" charset="0"/>
              </a:rPr>
              <a:t>La collaborazione con il Politecnico di Milano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FB564682-4451-07E2-095A-4DD9AFFDD635}"/>
              </a:ext>
            </a:extLst>
          </p:cNvPr>
          <p:cNvSpPr/>
          <p:nvPr/>
        </p:nvSpPr>
        <p:spPr>
          <a:xfrm>
            <a:off x="7099973" y="3397746"/>
            <a:ext cx="870144" cy="11728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Con la Scuola Regionale dello Sport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93AE1342-5BEB-8AA5-61DE-A09B0A4B25D3}"/>
              </a:ext>
            </a:extLst>
          </p:cNvPr>
          <p:cNvSpPr txBox="1"/>
          <p:nvPr/>
        </p:nvSpPr>
        <p:spPr>
          <a:xfrm>
            <a:off x="465612" y="2891720"/>
            <a:ext cx="3605787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entury Gothic" panose="020B0502020202020204" pitchFamily="34" charset="0"/>
              </a:rPr>
              <a:t>Un gruppo di lavoro permanente con Tecnici delle Federazioni e rappresentanti del mondo dello sport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071619E1-A192-4C2B-4E10-E10D75E8402A}"/>
              </a:ext>
            </a:extLst>
          </p:cNvPr>
          <p:cNvSpPr/>
          <p:nvPr/>
        </p:nvSpPr>
        <p:spPr>
          <a:xfrm>
            <a:off x="-8877" y="386918"/>
            <a:ext cx="7965253" cy="80786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Titolo 3">
            <a:extLst>
              <a:ext uri="{FF2B5EF4-FFF2-40B4-BE49-F238E27FC236}">
                <a16:creationId xmlns:a16="http://schemas.microsoft.com/office/drawing/2014/main" id="{B29041A9-9060-0EF8-5E84-A8AF5F0743F6}"/>
              </a:ext>
            </a:extLst>
          </p:cNvPr>
          <p:cNvSpPr txBox="1">
            <a:spLocks/>
          </p:cNvSpPr>
          <p:nvPr/>
        </p:nvSpPr>
        <p:spPr>
          <a:xfrm>
            <a:off x="323528" y="627534"/>
            <a:ext cx="6398097" cy="375775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r>
              <a:rPr lang="it-IT" sz="2000" b="1" dirty="0">
                <a:latin typeface="Century Gothic" panose="020B0502020202020204" pitchFamily="34" charset="0"/>
              </a:rPr>
              <a:t>IL SERVIZIO IMPIANTI SPORTIVI DEL CR LOMBARDIA</a:t>
            </a:r>
            <a:endParaRPr lang="it-IT" sz="2000" dirty="0">
              <a:latin typeface="Century Gothic" panose="020B0502020202020204" pitchFamily="34" charset="0"/>
            </a:endParaRPr>
          </a:p>
        </p:txBody>
      </p:sp>
      <p:pic>
        <p:nvPicPr>
          <p:cNvPr id="22" name="Picture 2" descr="C:\LAVORI\LAVORI IN CORSO\_PARERI CONI\logo_coni_lombardia.png">
            <a:extLst>
              <a:ext uri="{FF2B5EF4-FFF2-40B4-BE49-F238E27FC236}">
                <a16:creationId xmlns:a16="http://schemas.microsoft.com/office/drawing/2014/main" id="{0A1349FA-7E42-6972-62CB-6AE0B3F6B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410" y="390928"/>
            <a:ext cx="988520" cy="78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gnaposto numero diapositiva 6">
            <a:extLst>
              <a:ext uri="{FF2B5EF4-FFF2-40B4-BE49-F238E27FC236}">
                <a16:creationId xmlns:a16="http://schemas.microsoft.com/office/drawing/2014/main" id="{7D2ECF1A-718F-7948-B078-B9C2586EE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01157" y="6409618"/>
            <a:ext cx="2743200" cy="365125"/>
          </a:xfrm>
        </p:spPr>
        <p:txBody>
          <a:bodyPr/>
          <a:lstStyle/>
          <a:p>
            <a:fld id="{7CCBE862-532B-3845-873A-8BD5F0A9CFE1}" type="slidenum">
              <a:rPr lang="it-IT" smtClean="0">
                <a:solidFill>
                  <a:srgbClr val="113E5B"/>
                </a:solidFill>
              </a:rPr>
              <a:t>2</a:t>
            </a:fld>
            <a:endParaRPr lang="it-IT" dirty="0">
              <a:solidFill>
                <a:srgbClr val="113E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934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2">
            <a:extLst>
              <a:ext uri="{FF2B5EF4-FFF2-40B4-BE49-F238E27FC236}">
                <a16:creationId xmlns:a16="http://schemas.microsoft.com/office/drawing/2014/main" id="{76EB156A-C6E5-95C0-345D-34711691D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92080" y="4822292"/>
            <a:ext cx="4114800" cy="401638"/>
          </a:xfrm>
        </p:spPr>
        <p:txBody>
          <a:bodyPr/>
          <a:lstStyle/>
          <a:p>
            <a:r>
              <a:rPr lang="it-IT" sz="1000" dirty="0">
                <a:solidFill>
                  <a:srgbClr val="113E5B"/>
                </a:solidFill>
                <a:latin typeface="Century Gothic" panose="020B0502020202020204" pitchFamily="34" charset="0"/>
              </a:rPr>
              <a:t>Arch. Alberto </a:t>
            </a:r>
            <a:r>
              <a:rPr lang="it-IT" sz="1000" dirty="0" err="1">
                <a:solidFill>
                  <a:srgbClr val="113E5B"/>
                </a:solidFill>
                <a:latin typeface="Century Gothic" panose="020B0502020202020204" pitchFamily="34" charset="0"/>
              </a:rPr>
              <a:t>Roscini</a:t>
            </a:r>
            <a:endParaRPr lang="it-IT" sz="1000" dirty="0">
              <a:solidFill>
                <a:srgbClr val="113E5B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egnaposto data 1">
            <a:extLst>
              <a:ext uri="{FF2B5EF4-FFF2-40B4-BE49-F238E27FC236}">
                <a16:creationId xmlns:a16="http://schemas.microsoft.com/office/drawing/2014/main" id="{E15094A6-0B20-E890-27DB-BC4C170B57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2659" y="4850419"/>
            <a:ext cx="2743200" cy="365125"/>
          </a:xfrm>
        </p:spPr>
        <p:txBody>
          <a:bodyPr/>
          <a:lstStyle/>
          <a:p>
            <a:r>
              <a:rPr lang="it-IT" sz="1000" dirty="0">
                <a:solidFill>
                  <a:srgbClr val="113E5B"/>
                </a:solidFill>
                <a:latin typeface="Century Gothic" panose="020B0502020202020204" pitchFamily="34" charset="0"/>
              </a:rPr>
              <a:t>28/10/2022</a:t>
            </a:r>
          </a:p>
        </p:txBody>
      </p:sp>
      <p:pic>
        <p:nvPicPr>
          <p:cNvPr id="6" name="Picture 2" descr="C:\Users\mariasole\Desktop\BANDA.png">
            <a:extLst>
              <a:ext uri="{FF2B5EF4-FFF2-40B4-BE49-F238E27FC236}">
                <a16:creationId xmlns:a16="http://schemas.microsoft.com/office/drawing/2014/main" id="{F8A365AA-C7D5-8D65-5E49-3B030525A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88" y="4180809"/>
            <a:ext cx="9144000" cy="96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egnaposto titolo 1">
            <a:extLst>
              <a:ext uri="{FF2B5EF4-FFF2-40B4-BE49-F238E27FC236}">
                <a16:creationId xmlns:a16="http://schemas.microsoft.com/office/drawing/2014/main" id="{FEA2F8C1-F9A8-3D91-6232-0E43ED1B4053}"/>
              </a:ext>
            </a:extLst>
          </p:cNvPr>
          <p:cNvSpPr txBox="1">
            <a:spLocks/>
          </p:cNvSpPr>
          <p:nvPr/>
        </p:nvSpPr>
        <p:spPr>
          <a:xfrm>
            <a:off x="3851920" y="1328075"/>
            <a:ext cx="4536504" cy="4949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Le</a:t>
            </a:r>
            <a:r>
              <a:rPr kumimoji="0" lang="it-IT" sz="200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attività</a:t>
            </a:r>
            <a:endParaRPr kumimoji="0" lang="it-IT" sz="20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071619E1-A192-4C2B-4E10-E10D75E8402A}"/>
              </a:ext>
            </a:extLst>
          </p:cNvPr>
          <p:cNvSpPr/>
          <p:nvPr/>
        </p:nvSpPr>
        <p:spPr>
          <a:xfrm>
            <a:off x="-8877" y="386918"/>
            <a:ext cx="7965253" cy="80786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FB231BCB-9BA2-69DA-4FB7-C3CB2F4E83BD}"/>
              </a:ext>
            </a:extLst>
          </p:cNvPr>
          <p:cNvSpPr txBox="1">
            <a:spLocks/>
          </p:cNvSpPr>
          <p:nvPr/>
        </p:nvSpPr>
        <p:spPr>
          <a:xfrm>
            <a:off x="323528" y="611799"/>
            <a:ext cx="7560840" cy="375775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r>
              <a:rPr lang="it-IT" sz="2000" b="1" dirty="0">
                <a:latin typeface="Century Gothic" panose="020B0502020202020204" pitchFamily="34" charset="0"/>
              </a:rPr>
              <a:t>IL RUOLO DEL CONI: I pareri secondo il nuovo regolamento</a:t>
            </a:r>
            <a:endParaRPr lang="it-IT" sz="2000" dirty="0">
              <a:latin typeface="Century Gothic" panose="020B0502020202020204" pitchFamily="34" charset="0"/>
            </a:endParaRPr>
          </a:p>
        </p:txBody>
      </p:sp>
      <p:sp>
        <p:nvSpPr>
          <p:cNvPr id="5" name="Segnaposto titolo 1">
            <a:extLst>
              <a:ext uri="{FF2B5EF4-FFF2-40B4-BE49-F238E27FC236}">
                <a16:creationId xmlns:a16="http://schemas.microsoft.com/office/drawing/2014/main" id="{31F22843-D55A-CCF4-7D64-00D6E032CDE4}"/>
              </a:ext>
            </a:extLst>
          </p:cNvPr>
          <p:cNvSpPr txBox="1">
            <a:spLocks/>
          </p:cNvSpPr>
          <p:nvPr/>
        </p:nvSpPr>
        <p:spPr>
          <a:xfrm>
            <a:off x="243252" y="1657203"/>
            <a:ext cx="4536504" cy="4949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600" dirty="0">
                <a:solidFill>
                  <a:schemeClr val="bg1"/>
                </a:solidFill>
                <a:latin typeface="Gotham Light" pitchFamily="50" charset="0"/>
                <a:ea typeface="+mj-ea"/>
                <a:cs typeface="+mj-cs"/>
              </a:rPr>
              <a:t>Il parere del CONI</a:t>
            </a:r>
            <a:endParaRPr kumimoji="0" lang="it-IT" sz="16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otham Light" pitchFamily="50" charset="0"/>
              <a:ea typeface="+mj-ea"/>
              <a:cs typeface="+mj-cs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01E9B31B-3543-D0F4-EAA6-02DB4574510F}"/>
              </a:ext>
            </a:extLst>
          </p:cNvPr>
          <p:cNvSpPr/>
          <p:nvPr/>
        </p:nvSpPr>
        <p:spPr>
          <a:xfrm>
            <a:off x="761023" y="1262411"/>
            <a:ext cx="7195353" cy="21423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EA1BD462-60E1-FF6D-9E80-D7F82310603D}"/>
              </a:ext>
            </a:extLst>
          </p:cNvPr>
          <p:cNvSpPr/>
          <p:nvPr/>
        </p:nvSpPr>
        <p:spPr>
          <a:xfrm>
            <a:off x="770218" y="2105006"/>
            <a:ext cx="7186158" cy="18647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4AB8432D-F135-9869-DD9D-D085FA1723F5}"/>
              </a:ext>
            </a:extLst>
          </p:cNvPr>
          <p:cNvSpPr/>
          <p:nvPr/>
        </p:nvSpPr>
        <p:spPr>
          <a:xfrm>
            <a:off x="761024" y="2709100"/>
            <a:ext cx="7195352" cy="1899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134A00C3-51B9-41B2-F432-9226FAD0A366}"/>
              </a:ext>
            </a:extLst>
          </p:cNvPr>
          <p:cNvSpPr/>
          <p:nvPr/>
        </p:nvSpPr>
        <p:spPr>
          <a:xfrm>
            <a:off x="761024" y="3302275"/>
            <a:ext cx="7195352" cy="17098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8C381AE9-C61B-C283-0839-25EE0BBB19C7}"/>
              </a:ext>
            </a:extLst>
          </p:cNvPr>
          <p:cNvSpPr/>
          <p:nvPr/>
        </p:nvSpPr>
        <p:spPr>
          <a:xfrm>
            <a:off x="761023" y="3910209"/>
            <a:ext cx="7195352" cy="1613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26" name="Segnaposto titolo 1">
            <a:extLst>
              <a:ext uri="{FF2B5EF4-FFF2-40B4-BE49-F238E27FC236}">
                <a16:creationId xmlns:a16="http://schemas.microsoft.com/office/drawing/2014/main" id="{6E13099A-D651-6E82-C3D0-EB8F8862808A}"/>
              </a:ext>
            </a:extLst>
          </p:cNvPr>
          <p:cNvSpPr txBox="1">
            <a:spLocks/>
          </p:cNvSpPr>
          <p:nvPr/>
        </p:nvSpPr>
        <p:spPr>
          <a:xfrm>
            <a:off x="698542" y="1112540"/>
            <a:ext cx="4248472" cy="4949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Parere</a:t>
            </a:r>
            <a:r>
              <a:rPr kumimoji="0" lang="it-IT" sz="1100" b="1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in linea tecnico-sportiva</a:t>
            </a:r>
            <a:endParaRPr kumimoji="0" lang="it-IT" sz="11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27" name="Segnaposto titolo 1">
            <a:extLst>
              <a:ext uri="{FF2B5EF4-FFF2-40B4-BE49-F238E27FC236}">
                <a16:creationId xmlns:a16="http://schemas.microsoft.com/office/drawing/2014/main" id="{E6470322-E71F-B5B1-829B-99665E50B1C6}"/>
              </a:ext>
            </a:extLst>
          </p:cNvPr>
          <p:cNvSpPr txBox="1">
            <a:spLocks/>
          </p:cNvSpPr>
          <p:nvPr/>
        </p:nvSpPr>
        <p:spPr>
          <a:xfrm>
            <a:off x="727117" y="1954681"/>
            <a:ext cx="4248472" cy="4949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Parere</a:t>
            </a:r>
            <a:r>
              <a:rPr kumimoji="0" lang="it-IT" sz="1100" b="1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per la vigilanza</a:t>
            </a:r>
            <a:endParaRPr kumimoji="0" lang="it-IT" sz="11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28" name="Segnaposto titolo 1">
            <a:extLst>
              <a:ext uri="{FF2B5EF4-FFF2-40B4-BE49-F238E27FC236}">
                <a16:creationId xmlns:a16="http://schemas.microsoft.com/office/drawing/2014/main" id="{7939A172-0E8A-0DCA-53ED-9F4E1B2289CD}"/>
              </a:ext>
            </a:extLst>
          </p:cNvPr>
          <p:cNvSpPr txBox="1">
            <a:spLocks/>
          </p:cNvSpPr>
          <p:nvPr/>
        </p:nvSpPr>
        <p:spPr>
          <a:xfrm>
            <a:off x="709209" y="2547917"/>
            <a:ext cx="5938564" cy="4949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Parere</a:t>
            </a:r>
            <a:r>
              <a:rPr kumimoji="0" lang="it-IT" sz="1100" b="1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per l’acquisto di attrezzi e attrezzature sportive</a:t>
            </a:r>
            <a:endParaRPr kumimoji="0" lang="it-IT" sz="11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29" name="Segnaposto titolo 1">
            <a:extLst>
              <a:ext uri="{FF2B5EF4-FFF2-40B4-BE49-F238E27FC236}">
                <a16:creationId xmlns:a16="http://schemas.microsoft.com/office/drawing/2014/main" id="{18DC6B8F-CD6A-2217-DA1A-C636B784DF1C}"/>
              </a:ext>
            </a:extLst>
          </p:cNvPr>
          <p:cNvSpPr txBox="1">
            <a:spLocks/>
          </p:cNvSpPr>
          <p:nvPr/>
        </p:nvSpPr>
        <p:spPr>
          <a:xfrm>
            <a:off x="716055" y="3138550"/>
            <a:ext cx="5287838" cy="4949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Parere</a:t>
            </a:r>
            <a:r>
              <a:rPr kumimoji="0" lang="it-IT" sz="1100" b="1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per la verifica finale dei lavori finanziati</a:t>
            </a:r>
            <a:endParaRPr kumimoji="0" lang="it-IT" sz="11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30" name="Segnaposto titolo 1">
            <a:extLst>
              <a:ext uri="{FF2B5EF4-FFF2-40B4-BE49-F238E27FC236}">
                <a16:creationId xmlns:a16="http://schemas.microsoft.com/office/drawing/2014/main" id="{DF061E33-3138-02C5-6925-3AB2898C145B}"/>
              </a:ext>
            </a:extLst>
          </p:cNvPr>
          <p:cNvSpPr txBox="1">
            <a:spLocks/>
          </p:cNvSpPr>
          <p:nvPr/>
        </p:nvSpPr>
        <p:spPr>
          <a:xfrm>
            <a:off x="730168" y="3727810"/>
            <a:ext cx="6295553" cy="4949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Parere</a:t>
            </a:r>
            <a:r>
              <a:rPr kumimoji="0" lang="it-IT" sz="1100" b="1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di conformità alla normativa vigente</a:t>
            </a:r>
            <a:endParaRPr kumimoji="0" lang="it-IT" sz="11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7DA3E2E0-443B-02B5-18C5-326B33A65D76}"/>
              </a:ext>
            </a:extLst>
          </p:cNvPr>
          <p:cNvSpPr txBox="1"/>
          <p:nvPr/>
        </p:nvSpPr>
        <p:spPr>
          <a:xfrm>
            <a:off x="765786" y="1504082"/>
            <a:ext cx="207802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700" dirty="0">
                <a:latin typeface="Century Gothic" panose="020B0502020202020204" pitchFamily="34" charset="0"/>
              </a:rPr>
              <a:t>Competenza di: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700" dirty="0">
                <a:latin typeface="Century Gothic" panose="020B0502020202020204" pitchFamily="34" charset="0"/>
              </a:rPr>
              <a:t>Commissione Impianti Sportivi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700" dirty="0">
                <a:latin typeface="Century Gothic" panose="020B0502020202020204" pitchFamily="34" charset="0"/>
              </a:rPr>
              <a:t>Delegato Provinciale CONI</a:t>
            </a:r>
          </a:p>
          <a:p>
            <a:pPr marL="171450" indent="-171450">
              <a:buFontTx/>
              <a:buChar char="-"/>
            </a:pPr>
            <a:endParaRPr lang="it-IT" sz="700" dirty="0">
              <a:latin typeface="Century Gothic" panose="020B0502020202020204" pitchFamily="34" charset="0"/>
            </a:endParaRP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A27593C5-A18F-6E9B-2105-CB182BB4C7BF}"/>
              </a:ext>
            </a:extLst>
          </p:cNvPr>
          <p:cNvSpPr txBox="1"/>
          <p:nvPr/>
        </p:nvSpPr>
        <p:spPr>
          <a:xfrm>
            <a:off x="2911050" y="1504082"/>
            <a:ext cx="504532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700" dirty="0">
                <a:latin typeface="Century Gothic" panose="020B0502020202020204" pitchFamily="34" charset="0"/>
              </a:rPr>
              <a:t>Progetti riguardanti: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700" dirty="0">
                <a:latin typeface="Century Gothic" panose="020B0502020202020204" pitchFamily="34" charset="0"/>
              </a:rPr>
              <a:t>Costruzione, ampliamento, modifica e trasformazione di impianti sportivi ed accessori (comprese palestre scolastiche).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700" dirty="0">
                <a:latin typeface="Century Gothic" panose="020B0502020202020204" pitchFamily="34" charset="0"/>
              </a:rPr>
              <a:t>Acquisto di impianti sportivi esistenti, adeguamento alla normativa e idoneità all’omologazione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C7C3BFA2-0605-8708-A27A-247E5C45BDAF}"/>
              </a:ext>
            </a:extLst>
          </p:cNvPr>
          <p:cNvSpPr txBox="1"/>
          <p:nvPr/>
        </p:nvSpPr>
        <p:spPr>
          <a:xfrm>
            <a:off x="770218" y="2329749"/>
            <a:ext cx="2073589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700" dirty="0">
                <a:latin typeface="Century Gothic" panose="020B0502020202020204" pitchFamily="34" charset="0"/>
              </a:rPr>
              <a:t>Un rappresentante del CONI all’interno della Commissione di Vigilanza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CF568937-E72B-C9F9-38BB-AB202ED5AFB5}"/>
              </a:ext>
            </a:extLst>
          </p:cNvPr>
          <p:cNvSpPr txBox="1"/>
          <p:nvPr/>
        </p:nvSpPr>
        <p:spPr>
          <a:xfrm>
            <a:off x="2911050" y="2330005"/>
            <a:ext cx="504532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700" dirty="0">
                <a:latin typeface="Century Gothic" panose="020B0502020202020204" pitchFamily="34" charset="0"/>
              </a:rPr>
              <a:t>Pareri di competenza delle Commissioni di Vigilanza su impianti sportivi </a:t>
            </a:r>
          </a:p>
          <a:p>
            <a:r>
              <a:rPr lang="it-IT" sz="700" dirty="0">
                <a:latin typeface="Century Gothic" panose="020B0502020202020204" pitchFamily="34" charset="0"/>
              </a:rPr>
              <a:t>(artt. 3 e 22 del D.M. 18/03/96)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C49ECFB9-E409-3503-15FA-98182037FA16}"/>
              </a:ext>
            </a:extLst>
          </p:cNvPr>
          <p:cNvSpPr txBox="1"/>
          <p:nvPr/>
        </p:nvSpPr>
        <p:spPr>
          <a:xfrm>
            <a:off x="765100" y="2941856"/>
            <a:ext cx="207870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700" dirty="0">
                <a:latin typeface="Century Gothic" panose="020B0502020202020204" pitchFamily="34" charset="0"/>
              </a:rPr>
              <a:t>Delegato Provinciale CONI</a:t>
            </a:r>
          </a:p>
          <a:p>
            <a:endParaRPr lang="it-IT" sz="700" dirty="0">
              <a:latin typeface="Century Gothic" panose="020B0502020202020204" pitchFamily="34" charset="0"/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CD409F89-826F-A3DD-A996-952FF8AF5E58}"/>
              </a:ext>
            </a:extLst>
          </p:cNvPr>
          <p:cNvSpPr txBox="1"/>
          <p:nvPr/>
        </p:nvSpPr>
        <p:spPr>
          <a:xfrm>
            <a:off x="2911050" y="2942049"/>
            <a:ext cx="504532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700" dirty="0">
                <a:latin typeface="Century Gothic" panose="020B0502020202020204" pitchFamily="34" charset="0"/>
              </a:rPr>
              <a:t>Documentazione per l’acquisto di attrezzi e attrezzature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700" dirty="0">
                <a:latin typeface="Century Gothic" panose="020B0502020202020204" pitchFamily="34" charset="0"/>
              </a:rPr>
              <a:t>Pareri finalizzati all’ottenimento di forme di finanziamento agevolato o contributi da parte dell’I.C.S. 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04CCEC3A-15CB-0BCF-2180-F49CD4977F6E}"/>
              </a:ext>
            </a:extLst>
          </p:cNvPr>
          <p:cNvSpPr txBox="1"/>
          <p:nvPr/>
        </p:nvSpPr>
        <p:spPr>
          <a:xfrm>
            <a:off x="766359" y="3526178"/>
            <a:ext cx="294280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700" dirty="0">
                <a:latin typeface="Century Gothic" panose="020B0502020202020204" pitchFamily="34" charset="0"/>
              </a:rPr>
              <a:t>Tecnici Regionali per l’impiantistica sportiva o loro 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700" dirty="0">
                <a:latin typeface="Century Gothic" panose="020B0502020202020204" pitchFamily="34" charset="0"/>
              </a:rPr>
              <a:t>Altri tecnici incaricati CONI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2C0DF88-7E8F-97AC-E3CE-09B3E700BA08}"/>
              </a:ext>
            </a:extLst>
          </p:cNvPr>
          <p:cNvSpPr txBox="1"/>
          <p:nvPr/>
        </p:nvSpPr>
        <p:spPr>
          <a:xfrm>
            <a:off x="3764561" y="3526177"/>
            <a:ext cx="419181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700" dirty="0">
                <a:latin typeface="Century Gothic" panose="020B0502020202020204" pitchFamily="34" charset="0"/>
              </a:rPr>
              <a:t>Sull’impianto sportivo realizzato e finanziato dall’I.C.S., per attestare la conformità delle opere realizzate al progetto approvato con Parere in linea tecnico-sportiva e finanziato 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1C69C288-6CA7-49E5-30C6-E1B9D0618B6E}"/>
              </a:ext>
            </a:extLst>
          </p:cNvPr>
          <p:cNvSpPr txBox="1"/>
          <p:nvPr/>
        </p:nvSpPr>
        <p:spPr>
          <a:xfrm>
            <a:off x="761023" y="4099594"/>
            <a:ext cx="2942804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700" dirty="0">
                <a:latin typeface="Century Gothic" panose="020B0502020202020204" pitchFamily="34" charset="0"/>
              </a:rPr>
              <a:t>Tecnici Regionali per l’impiantistica sportiva o loro 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700" dirty="0">
                <a:latin typeface="Century Gothic" panose="020B0502020202020204" pitchFamily="34" charset="0"/>
              </a:rPr>
              <a:t>Altri tecnici incaricati CONI</a:t>
            </a:r>
          </a:p>
          <a:p>
            <a:endParaRPr lang="it-IT" sz="700" dirty="0">
              <a:latin typeface="Century Gothic" panose="020B0502020202020204" pitchFamily="34" charset="0"/>
            </a:endParaRP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A14E930D-4041-4ACF-812F-A89714A92FD6}"/>
              </a:ext>
            </a:extLst>
          </p:cNvPr>
          <p:cNvSpPr txBox="1"/>
          <p:nvPr/>
        </p:nvSpPr>
        <p:spPr>
          <a:xfrm>
            <a:off x="3760368" y="4103484"/>
            <a:ext cx="4196007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700" dirty="0">
                <a:latin typeface="Century Gothic" panose="020B0502020202020204" pitchFamily="34" charset="0"/>
              </a:rPr>
              <a:t>Sull’impianto sportivo realizzato per attestarne la rispondenza alle normative ed ai regolamenti del CONI e delle FSN o DSA e/o per indicarne le eventuali carenze e la successiva individuazione dei necessari interventi di messa a norma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FD5912CD-523D-291F-D832-FFBD24ACDCFE}"/>
              </a:ext>
            </a:extLst>
          </p:cNvPr>
          <p:cNvSpPr txBox="1"/>
          <p:nvPr/>
        </p:nvSpPr>
        <p:spPr>
          <a:xfrm rot="16200000">
            <a:off x="-260150" y="1734524"/>
            <a:ext cx="1375115" cy="4308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b">
            <a:spAutoFit/>
          </a:bodyPr>
          <a:lstStyle/>
          <a:p>
            <a:pPr algn="ctr"/>
            <a:r>
              <a:rPr lang="it-IT" sz="1050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Di legge</a:t>
            </a:r>
          </a:p>
          <a:p>
            <a:pPr algn="ctr"/>
            <a:endParaRPr lang="it-IT" sz="1050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ECCCBD2E-152D-E55A-A4A6-24E34EA3FB71}"/>
              </a:ext>
            </a:extLst>
          </p:cNvPr>
          <p:cNvSpPr txBox="1"/>
          <p:nvPr/>
        </p:nvSpPr>
        <p:spPr>
          <a:xfrm rot="16200000">
            <a:off x="-132007" y="3053647"/>
            <a:ext cx="1129359" cy="41549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Per il finanziamento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D32007F1-E0B2-D45A-6117-BA2E1542D082}"/>
              </a:ext>
            </a:extLst>
          </p:cNvPr>
          <p:cNvSpPr txBox="1"/>
          <p:nvPr/>
        </p:nvSpPr>
        <p:spPr>
          <a:xfrm rot="16200000">
            <a:off x="125090" y="3992102"/>
            <a:ext cx="615167" cy="41549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it-IT" sz="1050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Nuovo</a:t>
            </a:r>
          </a:p>
          <a:p>
            <a:pPr algn="ctr"/>
            <a:endParaRPr lang="it-IT" sz="1050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4" name="Picture 2" descr="C:\LAVORI\LAVORI IN CORSO\_PARERI CONI\logo_coni_lombardia.png">
            <a:extLst>
              <a:ext uri="{FF2B5EF4-FFF2-40B4-BE49-F238E27FC236}">
                <a16:creationId xmlns:a16="http://schemas.microsoft.com/office/drawing/2014/main" id="{E4EA2562-12A6-D753-F942-ACD5E5ABC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410" y="390928"/>
            <a:ext cx="988520" cy="78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29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071619E1-A192-4C2B-4E10-E10D75E8402A}"/>
              </a:ext>
            </a:extLst>
          </p:cNvPr>
          <p:cNvSpPr/>
          <p:nvPr/>
        </p:nvSpPr>
        <p:spPr>
          <a:xfrm>
            <a:off x="-8877" y="386918"/>
            <a:ext cx="7965253" cy="80786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Picture 2" descr="C:\LAVORI\LAVORI IN CORSO\_PARERI CONI\logo_coni_lombardia.png">
            <a:extLst>
              <a:ext uri="{FF2B5EF4-FFF2-40B4-BE49-F238E27FC236}">
                <a16:creationId xmlns:a16="http://schemas.microsoft.com/office/drawing/2014/main" id="{661293F1-AFA5-C638-3F5B-9EF2CECB5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410" y="390928"/>
            <a:ext cx="988520" cy="78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1">
            <a:extLst>
              <a:ext uri="{FF2B5EF4-FFF2-40B4-BE49-F238E27FC236}">
                <a16:creationId xmlns:a16="http://schemas.microsoft.com/office/drawing/2014/main" id="{55D233ED-3C95-CAEF-A841-9860DAC97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355933"/>
            <a:ext cx="7772400" cy="263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600" dirty="0">
                <a:latin typeface="Century Gothic" panose="020B0502020202020204" pitchFamily="34" charset="0"/>
              </a:rPr>
              <a:t>SFATIAMO I LUOGHI COMUNI: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it-IT" altLang="it-IT" sz="1600" dirty="0">
              <a:latin typeface="Century Gothic" panose="020B0502020202020204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it-IT" altLang="it-IT" sz="1600" dirty="0">
                <a:latin typeface="Century Gothic" panose="020B0502020202020204" pitchFamily="34" charset="0"/>
              </a:rPr>
              <a:t>Il parere del CONI E’ OBBLIGATORIO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it-IT" altLang="it-IT" sz="1600" dirty="0">
                <a:latin typeface="Century Gothic" panose="020B0502020202020204" pitchFamily="34" charset="0"/>
              </a:rPr>
              <a:t>Riguarda TUTTI gli impianti sportivi, sia agonistici che non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it-IT" altLang="it-IT" sz="1600" dirty="0">
                <a:latin typeface="Century Gothic" panose="020B0502020202020204" pitchFamily="34" charset="0"/>
              </a:rPr>
              <a:t>-     NON privilegia lo sport agonistico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it-IT" altLang="it-IT" sz="1600" dirty="0">
                <a:latin typeface="Century Gothic" panose="020B0502020202020204" pitchFamily="34" charset="0"/>
              </a:rPr>
              <a:t>-     NON è complicato da acquisire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it-IT" altLang="it-IT" sz="1600" dirty="0">
                <a:latin typeface="Century Gothic" panose="020B0502020202020204" pitchFamily="34" charset="0"/>
              </a:rPr>
              <a:t>Il parere del CONI NON corrisponde all’omologazione</a:t>
            </a:r>
          </a:p>
        </p:txBody>
      </p:sp>
      <p:sp>
        <p:nvSpPr>
          <p:cNvPr id="9" name="Titolo 3">
            <a:extLst>
              <a:ext uri="{FF2B5EF4-FFF2-40B4-BE49-F238E27FC236}">
                <a16:creationId xmlns:a16="http://schemas.microsoft.com/office/drawing/2014/main" id="{DF71CF98-7172-59E0-490E-EA7E40E2C119}"/>
              </a:ext>
            </a:extLst>
          </p:cNvPr>
          <p:cNvSpPr txBox="1">
            <a:spLocks/>
          </p:cNvSpPr>
          <p:nvPr/>
        </p:nvSpPr>
        <p:spPr>
          <a:xfrm>
            <a:off x="323528" y="611799"/>
            <a:ext cx="7560840" cy="375775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r>
              <a:rPr lang="it-IT" sz="2000" b="1" dirty="0">
                <a:latin typeface="Century Gothic" panose="020B0502020202020204" pitchFamily="34" charset="0"/>
              </a:rPr>
              <a:t>IL RUOLO DEL CONI: Il parere in linea tecnico-sportiva</a:t>
            </a:r>
            <a:endParaRPr lang="it-IT" sz="2000" dirty="0">
              <a:latin typeface="Century Gothic" panose="020B0502020202020204" pitchFamily="34" charset="0"/>
            </a:endParaRPr>
          </a:p>
        </p:txBody>
      </p:sp>
      <p:sp>
        <p:nvSpPr>
          <p:cNvPr id="2" name="Segnaposto piè di pagina 2">
            <a:extLst>
              <a:ext uri="{FF2B5EF4-FFF2-40B4-BE49-F238E27FC236}">
                <a16:creationId xmlns:a16="http://schemas.microsoft.com/office/drawing/2014/main" id="{84313C9E-2A80-2376-5D0E-66F0275EA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92080" y="4822292"/>
            <a:ext cx="4114800" cy="401638"/>
          </a:xfrm>
        </p:spPr>
        <p:txBody>
          <a:bodyPr/>
          <a:lstStyle/>
          <a:p>
            <a:r>
              <a:rPr lang="it-IT" sz="1000" dirty="0">
                <a:solidFill>
                  <a:srgbClr val="113E5B"/>
                </a:solidFill>
                <a:latin typeface="Century Gothic" panose="020B0502020202020204" pitchFamily="34" charset="0"/>
              </a:rPr>
              <a:t>Arch. Alberto </a:t>
            </a:r>
            <a:r>
              <a:rPr lang="it-IT" sz="1000" dirty="0" err="1">
                <a:solidFill>
                  <a:srgbClr val="113E5B"/>
                </a:solidFill>
                <a:latin typeface="Century Gothic" panose="020B0502020202020204" pitchFamily="34" charset="0"/>
              </a:rPr>
              <a:t>Roscini</a:t>
            </a:r>
            <a:endParaRPr lang="it-IT" sz="1000" dirty="0">
              <a:solidFill>
                <a:srgbClr val="113E5B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egnaposto data 1">
            <a:extLst>
              <a:ext uri="{FF2B5EF4-FFF2-40B4-BE49-F238E27FC236}">
                <a16:creationId xmlns:a16="http://schemas.microsoft.com/office/drawing/2014/main" id="{49B32C3D-173C-8513-F606-063DA51A8F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2659" y="4850419"/>
            <a:ext cx="2743200" cy="365125"/>
          </a:xfrm>
        </p:spPr>
        <p:txBody>
          <a:bodyPr/>
          <a:lstStyle/>
          <a:p>
            <a:r>
              <a:rPr lang="it-IT" sz="1000" dirty="0">
                <a:solidFill>
                  <a:srgbClr val="113E5B"/>
                </a:solidFill>
                <a:latin typeface="Century Gothic" panose="020B0502020202020204" pitchFamily="34" charset="0"/>
              </a:rPr>
              <a:t>28/10/2022</a:t>
            </a:r>
          </a:p>
        </p:txBody>
      </p:sp>
      <p:pic>
        <p:nvPicPr>
          <p:cNvPr id="6" name="Picture 2" descr="C:\Users\mariasole\Desktop\BANDA.png">
            <a:extLst>
              <a:ext uri="{FF2B5EF4-FFF2-40B4-BE49-F238E27FC236}">
                <a16:creationId xmlns:a16="http://schemas.microsoft.com/office/drawing/2014/main" id="{18B52F4C-E71B-8A7B-499B-A454DA6A7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88" y="4180809"/>
            <a:ext cx="9144000" cy="96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968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071619E1-A192-4C2B-4E10-E10D75E8402A}"/>
              </a:ext>
            </a:extLst>
          </p:cNvPr>
          <p:cNvSpPr/>
          <p:nvPr/>
        </p:nvSpPr>
        <p:spPr>
          <a:xfrm>
            <a:off x="-8877" y="386918"/>
            <a:ext cx="7965253" cy="80786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Picture 2" descr="C:\LAVORI\LAVORI IN CORSO\_PARERI CONI\logo_coni_lombardia.png">
            <a:extLst>
              <a:ext uri="{FF2B5EF4-FFF2-40B4-BE49-F238E27FC236}">
                <a16:creationId xmlns:a16="http://schemas.microsoft.com/office/drawing/2014/main" id="{661293F1-AFA5-C638-3F5B-9EF2CECB5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410" y="390928"/>
            <a:ext cx="988520" cy="78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olo 3">
            <a:extLst>
              <a:ext uri="{FF2B5EF4-FFF2-40B4-BE49-F238E27FC236}">
                <a16:creationId xmlns:a16="http://schemas.microsoft.com/office/drawing/2014/main" id="{DF71CF98-7172-59E0-490E-EA7E40E2C119}"/>
              </a:ext>
            </a:extLst>
          </p:cNvPr>
          <p:cNvSpPr txBox="1">
            <a:spLocks/>
          </p:cNvSpPr>
          <p:nvPr/>
        </p:nvSpPr>
        <p:spPr>
          <a:xfrm>
            <a:off x="323528" y="611799"/>
            <a:ext cx="7560840" cy="375775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r>
              <a:rPr lang="it-IT" sz="2000" b="1" dirty="0">
                <a:latin typeface="Century Gothic" panose="020B0502020202020204" pitchFamily="34" charset="0"/>
              </a:rPr>
              <a:t>IL RUOLO DEL CONI: Il parere in linea tecnico-sportiva</a:t>
            </a:r>
            <a:endParaRPr lang="it-IT" sz="2000" dirty="0">
              <a:latin typeface="Century Gothic" panose="020B0502020202020204" pitchFamily="34" charset="0"/>
            </a:endParaRPr>
          </a:p>
        </p:txBody>
      </p:sp>
      <p:sp>
        <p:nvSpPr>
          <p:cNvPr id="3" name="CasellaDiTesto 1">
            <a:extLst>
              <a:ext uri="{FF2B5EF4-FFF2-40B4-BE49-F238E27FC236}">
                <a16:creationId xmlns:a16="http://schemas.microsoft.com/office/drawing/2014/main" id="{E1BB7F69-F491-F303-192F-B11EDFC68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197" y="3790260"/>
            <a:ext cx="76227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dirty="0">
                <a:latin typeface="Century Gothic" panose="020B0502020202020204" pitchFamily="34" charset="0"/>
              </a:rPr>
              <a:t>- Non è legato al livello di attività che viene praticato nell’impianto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0B3CC9-6092-1EA7-E1A4-B48243B6F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662" y="1327921"/>
            <a:ext cx="7772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latin typeface="Century Gothic" panose="020B0502020202020204" pitchFamily="34" charset="0"/>
              </a:rPr>
              <a:t>IL PRIMO LUOGO COMUNE: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latin typeface="Century Gothic" panose="020B0502020202020204" pitchFamily="34" charset="0"/>
              </a:rPr>
              <a:t>Il parere del CONI serve solo per gli impianti agonistici</a:t>
            </a:r>
          </a:p>
        </p:txBody>
      </p:sp>
      <p:sp>
        <p:nvSpPr>
          <p:cNvPr id="10" name="CasellaDiTesto 1">
            <a:extLst>
              <a:ext uri="{FF2B5EF4-FFF2-40B4-BE49-F238E27FC236}">
                <a16:creationId xmlns:a16="http://schemas.microsoft.com/office/drawing/2014/main" id="{2E5A52F7-4293-835D-50DA-F45B29356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504" y="1937593"/>
            <a:ext cx="215577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8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NO</a:t>
            </a:r>
          </a:p>
        </p:txBody>
      </p:sp>
      <p:sp>
        <p:nvSpPr>
          <p:cNvPr id="11" name="CasellaDiTesto 1">
            <a:extLst>
              <a:ext uri="{FF2B5EF4-FFF2-40B4-BE49-F238E27FC236}">
                <a16:creationId xmlns:a16="http://schemas.microsoft.com/office/drawing/2014/main" id="{6E60C761-9326-0315-22BE-748F5C24F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256" y="2067694"/>
            <a:ext cx="6048672" cy="1020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400" dirty="0">
                <a:latin typeface="Century Gothic" panose="020B0502020202020204" pitchFamily="34" charset="0"/>
              </a:rPr>
              <a:t>Il CONI rilascia i pareri in linea tecnico-sportiva su </a:t>
            </a:r>
            <a:r>
              <a:rPr lang="it-IT" altLang="it-IT" sz="1400" b="1" dirty="0">
                <a:latin typeface="Century Gothic" panose="020B0502020202020204" pitchFamily="34" charset="0"/>
              </a:rPr>
              <a:t>TUTTI</a:t>
            </a:r>
            <a:r>
              <a:rPr lang="it-IT" altLang="it-IT" sz="1400" dirty="0">
                <a:latin typeface="Century Gothic" panose="020B0502020202020204" pitchFamily="34" charset="0"/>
              </a:rPr>
              <a:t> gli interventi riguardanti gli impianti sportivi in base al Regio Decreto del 2 febbraio 1939 e al D.P.R. 616 del 24 luglio 1977</a:t>
            </a:r>
          </a:p>
        </p:txBody>
      </p:sp>
      <p:sp>
        <p:nvSpPr>
          <p:cNvPr id="12" name="CasellaDiTesto 1">
            <a:extLst>
              <a:ext uri="{FF2B5EF4-FFF2-40B4-BE49-F238E27FC236}">
                <a16:creationId xmlns:a16="http://schemas.microsoft.com/office/drawing/2014/main" id="{326ABF2D-B7CC-266B-AD08-12701CF10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197" y="3363838"/>
            <a:ext cx="7772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dirty="0">
                <a:latin typeface="Century Gothic" panose="020B0502020202020204" pitchFamily="34" charset="0"/>
              </a:rPr>
              <a:t>- Il parere del CONI è obbligatorio</a:t>
            </a:r>
          </a:p>
        </p:txBody>
      </p:sp>
      <p:sp>
        <p:nvSpPr>
          <p:cNvPr id="2" name="Segnaposto piè di pagina 2">
            <a:extLst>
              <a:ext uri="{FF2B5EF4-FFF2-40B4-BE49-F238E27FC236}">
                <a16:creationId xmlns:a16="http://schemas.microsoft.com/office/drawing/2014/main" id="{AA3CDE5B-69A1-123C-D00F-6C3BF73F1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92080" y="4822292"/>
            <a:ext cx="4114800" cy="401638"/>
          </a:xfrm>
        </p:spPr>
        <p:txBody>
          <a:bodyPr/>
          <a:lstStyle/>
          <a:p>
            <a:r>
              <a:rPr lang="it-IT" sz="1000" dirty="0">
                <a:solidFill>
                  <a:srgbClr val="113E5B"/>
                </a:solidFill>
                <a:latin typeface="Century Gothic" panose="020B0502020202020204" pitchFamily="34" charset="0"/>
              </a:rPr>
              <a:t>Arch. Alberto </a:t>
            </a:r>
            <a:r>
              <a:rPr lang="it-IT" sz="1000" dirty="0" err="1">
                <a:solidFill>
                  <a:srgbClr val="113E5B"/>
                </a:solidFill>
                <a:latin typeface="Century Gothic" panose="020B0502020202020204" pitchFamily="34" charset="0"/>
              </a:rPr>
              <a:t>Roscini</a:t>
            </a:r>
            <a:endParaRPr lang="it-IT" sz="1000" dirty="0">
              <a:solidFill>
                <a:srgbClr val="113E5B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Segnaposto data 1">
            <a:extLst>
              <a:ext uri="{FF2B5EF4-FFF2-40B4-BE49-F238E27FC236}">
                <a16:creationId xmlns:a16="http://schemas.microsoft.com/office/drawing/2014/main" id="{6055A2AA-E3F9-AEDA-A7A6-C829C74A51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2659" y="4850419"/>
            <a:ext cx="2743200" cy="365125"/>
          </a:xfrm>
        </p:spPr>
        <p:txBody>
          <a:bodyPr/>
          <a:lstStyle/>
          <a:p>
            <a:r>
              <a:rPr lang="it-IT" sz="1000" dirty="0">
                <a:solidFill>
                  <a:srgbClr val="113E5B"/>
                </a:solidFill>
                <a:latin typeface="Century Gothic" panose="020B0502020202020204" pitchFamily="34" charset="0"/>
              </a:rPr>
              <a:t>28/10/2022</a:t>
            </a:r>
          </a:p>
        </p:txBody>
      </p:sp>
      <p:pic>
        <p:nvPicPr>
          <p:cNvPr id="7" name="Picture 2" descr="C:\Users\mariasole\Desktop\BANDA.png">
            <a:extLst>
              <a:ext uri="{FF2B5EF4-FFF2-40B4-BE49-F238E27FC236}">
                <a16:creationId xmlns:a16="http://schemas.microsoft.com/office/drawing/2014/main" id="{BFE37301-09A2-17DD-C853-EB809E2AF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88" y="4180809"/>
            <a:ext cx="9144000" cy="96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298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400FB6B-95BF-D852-A79A-491964B0E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92080" y="4822292"/>
            <a:ext cx="4114800" cy="401638"/>
          </a:xfrm>
        </p:spPr>
        <p:txBody>
          <a:bodyPr/>
          <a:lstStyle/>
          <a:p>
            <a:r>
              <a:rPr lang="it-IT" sz="1000" dirty="0">
                <a:solidFill>
                  <a:srgbClr val="113E5B"/>
                </a:solidFill>
                <a:latin typeface="Century Gothic" panose="020B0502020202020204" pitchFamily="34" charset="0"/>
              </a:rPr>
              <a:t>Arch. Alberto </a:t>
            </a:r>
            <a:r>
              <a:rPr lang="it-IT" sz="1000" dirty="0" err="1">
                <a:solidFill>
                  <a:srgbClr val="113E5B"/>
                </a:solidFill>
                <a:latin typeface="Century Gothic" panose="020B0502020202020204" pitchFamily="34" charset="0"/>
              </a:rPr>
              <a:t>Roscini</a:t>
            </a:r>
            <a:endParaRPr lang="it-IT" sz="1000" dirty="0">
              <a:solidFill>
                <a:srgbClr val="113E5B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Segnaposto data 1">
            <a:extLst>
              <a:ext uri="{FF2B5EF4-FFF2-40B4-BE49-F238E27FC236}">
                <a16:creationId xmlns:a16="http://schemas.microsoft.com/office/drawing/2014/main" id="{AC7647CC-8B2E-9449-0FA7-D250F27737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2659" y="4850419"/>
            <a:ext cx="2743200" cy="365125"/>
          </a:xfrm>
        </p:spPr>
        <p:txBody>
          <a:bodyPr/>
          <a:lstStyle/>
          <a:p>
            <a:r>
              <a:rPr lang="it-IT" sz="1000" dirty="0">
                <a:solidFill>
                  <a:srgbClr val="113E5B"/>
                </a:solidFill>
                <a:latin typeface="Century Gothic" panose="020B0502020202020204" pitchFamily="34" charset="0"/>
              </a:rPr>
              <a:t>28/10/2022</a:t>
            </a:r>
          </a:p>
        </p:txBody>
      </p:sp>
      <p:pic>
        <p:nvPicPr>
          <p:cNvPr id="7" name="Picture 2" descr="C:\Users\mariasole\Desktop\BANDA.png">
            <a:extLst>
              <a:ext uri="{FF2B5EF4-FFF2-40B4-BE49-F238E27FC236}">
                <a16:creationId xmlns:a16="http://schemas.microsoft.com/office/drawing/2014/main" id="{231FA104-9735-5653-2EE6-C29EC3DE7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88" y="4180809"/>
            <a:ext cx="9144000" cy="96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ttangolo 19">
            <a:extLst>
              <a:ext uri="{FF2B5EF4-FFF2-40B4-BE49-F238E27FC236}">
                <a16:creationId xmlns:a16="http://schemas.microsoft.com/office/drawing/2014/main" id="{071619E1-A192-4C2B-4E10-E10D75E8402A}"/>
              </a:ext>
            </a:extLst>
          </p:cNvPr>
          <p:cNvSpPr/>
          <p:nvPr/>
        </p:nvSpPr>
        <p:spPr>
          <a:xfrm>
            <a:off x="-8877" y="386918"/>
            <a:ext cx="7965253" cy="80786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Picture 2" descr="C:\LAVORI\LAVORI IN CORSO\_PARERI CONI\logo_coni_lombardia.png">
            <a:extLst>
              <a:ext uri="{FF2B5EF4-FFF2-40B4-BE49-F238E27FC236}">
                <a16:creationId xmlns:a16="http://schemas.microsoft.com/office/drawing/2014/main" id="{661293F1-AFA5-C638-3F5B-9EF2CECB5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410" y="390928"/>
            <a:ext cx="988520" cy="78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olo 3">
            <a:extLst>
              <a:ext uri="{FF2B5EF4-FFF2-40B4-BE49-F238E27FC236}">
                <a16:creationId xmlns:a16="http://schemas.microsoft.com/office/drawing/2014/main" id="{DF71CF98-7172-59E0-490E-EA7E40E2C119}"/>
              </a:ext>
            </a:extLst>
          </p:cNvPr>
          <p:cNvSpPr txBox="1">
            <a:spLocks/>
          </p:cNvSpPr>
          <p:nvPr/>
        </p:nvSpPr>
        <p:spPr>
          <a:xfrm>
            <a:off x="323528" y="611799"/>
            <a:ext cx="7560840" cy="375775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r>
              <a:rPr lang="it-IT" sz="2000" b="1" dirty="0">
                <a:latin typeface="Century Gothic" panose="020B0502020202020204" pitchFamily="34" charset="0"/>
              </a:rPr>
              <a:t>IL RUOLO DEL CONI: Il parere in linea tecnico-sportiva</a:t>
            </a:r>
            <a:endParaRPr lang="it-IT" sz="2000" dirty="0">
              <a:latin typeface="Century Gothic" panose="020B0502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AA565EA-B6D6-1EA8-05E2-9A1D0F707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662" y="1327921"/>
            <a:ext cx="7772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latin typeface="Century Gothic" panose="020B0502020202020204" pitchFamily="34" charset="0"/>
              </a:rPr>
              <a:t>IL SECONDO LUOGO COMUNE: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latin typeface="Century Gothic" panose="020B0502020202020204" pitchFamily="34" charset="0"/>
              </a:rPr>
              <a:t>Il parere del CONI corrisponde all’omologazione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518780AA-5FBF-9BC4-330E-B4D53B73B3C6}"/>
              </a:ext>
            </a:extLst>
          </p:cNvPr>
          <p:cNvSpPr/>
          <p:nvPr/>
        </p:nvSpPr>
        <p:spPr>
          <a:xfrm>
            <a:off x="4281784" y="2248100"/>
            <a:ext cx="3672408" cy="56945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AED70BE5-5681-7CCD-D7E0-9634158D3F91}"/>
              </a:ext>
            </a:extLst>
          </p:cNvPr>
          <p:cNvSpPr/>
          <p:nvPr/>
        </p:nvSpPr>
        <p:spPr>
          <a:xfrm>
            <a:off x="465359" y="2245618"/>
            <a:ext cx="3612947" cy="56945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15" name="Segnaposto titolo 1">
            <a:extLst>
              <a:ext uri="{FF2B5EF4-FFF2-40B4-BE49-F238E27FC236}">
                <a16:creationId xmlns:a16="http://schemas.microsoft.com/office/drawing/2014/main" id="{F39F7091-5176-576C-B629-6A0DB18AA922}"/>
              </a:ext>
            </a:extLst>
          </p:cNvPr>
          <p:cNvSpPr txBox="1">
            <a:spLocks/>
          </p:cNvSpPr>
          <p:nvPr/>
        </p:nvSpPr>
        <p:spPr>
          <a:xfrm>
            <a:off x="3849736" y="2254746"/>
            <a:ext cx="4536504" cy="4949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L’omologazione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6F257BD-DB21-24AB-C9C1-8E9AC33A0083}"/>
              </a:ext>
            </a:extLst>
          </p:cNvPr>
          <p:cNvSpPr txBox="1"/>
          <p:nvPr/>
        </p:nvSpPr>
        <p:spPr>
          <a:xfrm>
            <a:off x="472520" y="2975590"/>
            <a:ext cx="3605787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entury Gothic" panose="020B0502020202020204" pitchFamily="34" charset="0"/>
              </a:rPr>
              <a:t>Su </a:t>
            </a:r>
            <a:r>
              <a:rPr lang="it-IT" sz="1000" b="1" dirty="0">
                <a:latin typeface="Century Gothic" panose="020B0502020202020204" pitchFamily="34" charset="0"/>
              </a:rPr>
              <a:t>TUTTI</a:t>
            </a:r>
            <a:r>
              <a:rPr lang="it-IT" sz="1000" dirty="0">
                <a:latin typeface="Century Gothic" panose="020B0502020202020204" pitchFamily="34" charset="0"/>
              </a:rPr>
              <a:t> gli impianti sportivi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36CCE71-5DA2-9294-FADA-99E64BDC122E}"/>
              </a:ext>
            </a:extLst>
          </p:cNvPr>
          <p:cNvSpPr txBox="1"/>
          <p:nvPr/>
        </p:nvSpPr>
        <p:spPr>
          <a:xfrm>
            <a:off x="463831" y="3469754"/>
            <a:ext cx="3614476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entury Gothic" panose="020B0502020202020204" pitchFamily="34" charset="0"/>
              </a:rPr>
              <a:t>Riguarda l’impianto nel suo complesso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6E84129-A531-0A0A-2084-3F7962737178}"/>
              </a:ext>
            </a:extLst>
          </p:cNvPr>
          <p:cNvSpPr txBox="1"/>
          <p:nvPr/>
        </p:nvSpPr>
        <p:spPr>
          <a:xfrm>
            <a:off x="465360" y="3971840"/>
            <a:ext cx="3614476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entury Gothic" panose="020B0502020202020204" pitchFamily="34" charset="0"/>
              </a:rPr>
              <a:t>Viene rilasciato in via preventiva in fase di progettazione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BF5DA2F6-1747-9342-7F1D-CF436E201028}"/>
              </a:ext>
            </a:extLst>
          </p:cNvPr>
          <p:cNvSpPr txBox="1"/>
          <p:nvPr/>
        </p:nvSpPr>
        <p:spPr>
          <a:xfrm>
            <a:off x="4281784" y="2966805"/>
            <a:ext cx="3672408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entury Gothic" panose="020B0502020202020204" pitchFamily="34" charset="0"/>
              </a:rPr>
              <a:t>Solo sugli impianti in cui si svolge l’attività federale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4507A442-BCF5-2F8E-933D-D20CF6A79CC0}"/>
              </a:ext>
            </a:extLst>
          </p:cNvPr>
          <p:cNvSpPr txBox="1"/>
          <p:nvPr/>
        </p:nvSpPr>
        <p:spPr>
          <a:xfrm>
            <a:off x="4281784" y="3469754"/>
            <a:ext cx="3672408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entury Gothic" panose="020B0502020202020204" pitchFamily="34" charset="0"/>
              </a:rPr>
              <a:t>Si concentra soprattutto sullo spazio di attività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40207504-9B33-5324-073A-F414A29736E9}"/>
              </a:ext>
            </a:extLst>
          </p:cNvPr>
          <p:cNvSpPr txBox="1"/>
          <p:nvPr/>
        </p:nvSpPr>
        <p:spPr>
          <a:xfrm>
            <a:off x="4273094" y="3971840"/>
            <a:ext cx="3681097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entury Gothic" panose="020B0502020202020204" pitchFamily="34" charset="0"/>
              </a:rPr>
              <a:t>Viene rilasciata ad opera conclusa (con l’eccezione dei pareri LND)</a:t>
            </a:r>
          </a:p>
        </p:txBody>
      </p:sp>
      <p:sp>
        <p:nvSpPr>
          <p:cNvPr id="23" name="Segnaposto titolo 1">
            <a:extLst>
              <a:ext uri="{FF2B5EF4-FFF2-40B4-BE49-F238E27FC236}">
                <a16:creationId xmlns:a16="http://schemas.microsoft.com/office/drawing/2014/main" id="{6B555759-FDBD-8C02-A76E-2E500C737D2E}"/>
              </a:ext>
            </a:extLst>
          </p:cNvPr>
          <p:cNvSpPr txBox="1">
            <a:spLocks/>
          </p:cNvSpPr>
          <p:nvPr/>
        </p:nvSpPr>
        <p:spPr>
          <a:xfrm>
            <a:off x="-38696" y="2248010"/>
            <a:ext cx="4536504" cy="4949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rPr>
              <a:t>Il parere del CONI</a:t>
            </a:r>
            <a:endParaRPr kumimoji="0" lang="it-IT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DF091F1-F07B-A0C9-7ED7-5E5C7101C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4305" y="1032287"/>
            <a:ext cx="215577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8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781193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071619E1-A192-4C2B-4E10-E10D75E8402A}"/>
              </a:ext>
            </a:extLst>
          </p:cNvPr>
          <p:cNvSpPr/>
          <p:nvPr/>
        </p:nvSpPr>
        <p:spPr>
          <a:xfrm>
            <a:off x="-8877" y="386918"/>
            <a:ext cx="7965253" cy="80786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Picture 2" descr="C:\LAVORI\LAVORI IN CORSO\_PARERI CONI\logo_coni_lombardia.png">
            <a:extLst>
              <a:ext uri="{FF2B5EF4-FFF2-40B4-BE49-F238E27FC236}">
                <a16:creationId xmlns:a16="http://schemas.microsoft.com/office/drawing/2014/main" id="{661293F1-AFA5-C638-3F5B-9EF2CECB5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410" y="390928"/>
            <a:ext cx="988520" cy="78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olo 3">
            <a:extLst>
              <a:ext uri="{FF2B5EF4-FFF2-40B4-BE49-F238E27FC236}">
                <a16:creationId xmlns:a16="http://schemas.microsoft.com/office/drawing/2014/main" id="{DF71CF98-7172-59E0-490E-EA7E40E2C119}"/>
              </a:ext>
            </a:extLst>
          </p:cNvPr>
          <p:cNvSpPr txBox="1">
            <a:spLocks/>
          </p:cNvSpPr>
          <p:nvPr/>
        </p:nvSpPr>
        <p:spPr>
          <a:xfrm>
            <a:off x="323528" y="611799"/>
            <a:ext cx="7560840" cy="375775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r>
              <a:rPr lang="it-IT" sz="2000" b="1" dirty="0">
                <a:latin typeface="Century Gothic" panose="020B0502020202020204" pitchFamily="34" charset="0"/>
              </a:rPr>
              <a:t>IL RUOLO DEL CONI: Il parere in linea tecnico-sportiva</a:t>
            </a:r>
            <a:endParaRPr lang="it-IT" sz="2000" dirty="0">
              <a:latin typeface="Century Gothic" panose="020B05020202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87E81A7-75E1-7058-FB32-BB6C3A5B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662" y="1327921"/>
            <a:ext cx="7772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latin typeface="Century Gothic" panose="020B0502020202020204" pitchFamily="34" charset="0"/>
              </a:rPr>
              <a:t>IL TERZO LUOGO COMUNE: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latin typeface="Century Gothic" panose="020B0502020202020204" pitchFamily="34" charset="0"/>
              </a:rPr>
              <a:t>Il parere del CONI è complicato da acquisire</a:t>
            </a:r>
          </a:p>
        </p:txBody>
      </p:sp>
      <p:sp>
        <p:nvSpPr>
          <p:cNvPr id="3" name="CasellaDiTesto 1">
            <a:extLst>
              <a:ext uri="{FF2B5EF4-FFF2-40B4-BE49-F238E27FC236}">
                <a16:creationId xmlns:a16="http://schemas.microsoft.com/office/drawing/2014/main" id="{0BC2DF0B-55D5-D9D1-FDDD-8F4E203E0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504" y="1937593"/>
            <a:ext cx="215577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8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NO</a:t>
            </a:r>
          </a:p>
        </p:txBody>
      </p:sp>
      <p:sp>
        <p:nvSpPr>
          <p:cNvPr id="6" name="CasellaDiTesto 1">
            <a:extLst>
              <a:ext uri="{FF2B5EF4-FFF2-40B4-BE49-F238E27FC236}">
                <a16:creationId xmlns:a16="http://schemas.microsoft.com/office/drawing/2014/main" id="{33AE0532-9767-B564-5027-CEA5C7A77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256" y="2226174"/>
            <a:ext cx="5647104" cy="69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400" dirty="0">
                <a:latin typeface="Century Gothic" panose="020B0502020202020204" pitchFamily="34" charset="0"/>
              </a:rPr>
              <a:t>Il parere in linea tecnico-sportiva si chiede tramite una procedura on-line</a:t>
            </a:r>
            <a:endParaRPr lang="it-IT" altLang="it-IT" sz="1400" u="sng" dirty="0">
              <a:latin typeface="Century Gothic" panose="020B0502020202020204" pitchFamily="34" charset="0"/>
            </a:endParaRPr>
          </a:p>
        </p:txBody>
      </p:sp>
      <p:sp>
        <p:nvSpPr>
          <p:cNvPr id="10" name="CasellaDiTesto 1">
            <a:extLst>
              <a:ext uri="{FF2B5EF4-FFF2-40B4-BE49-F238E27FC236}">
                <a16:creationId xmlns:a16="http://schemas.microsoft.com/office/drawing/2014/main" id="{4D3EDBC0-09B5-3344-C2A6-704416121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444" y="3346771"/>
            <a:ext cx="9745886" cy="3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it-IT" sz="1400" dirty="0">
                <a:latin typeface="Century Gothic" panose="020B0502020202020204" pitchFamily="34" charset="0"/>
              </a:rPr>
              <a:t>- Alla CIS Nazionale per le opere con un importo superiore a </a:t>
            </a:r>
            <a:r>
              <a:rPr lang="it-IT" sz="1400" b="1" dirty="0">
                <a:latin typeface="Century Gothic" panose="020B0502020202020204" pitchFamily="34" charset="0"/>
              </a:rPr>
              <a:t>€ 1.032.913,80</a:t>
            </a:r>
          </a:p>
        </p:txBody>
      </p:sp>
      <p:sp>
        <p:nvSpPr>
          <p:cNvPr id="11" name="CasellaDiTesto 1">
            <a:extLst>
              <a:ext uri="{FF2B5EF4-FFF2-40B4-BE49-F238E27FC236}">
                <a16:creationId xmlns:a16="http://schemas.microsoft.com/office/drawing/2014/main" id="{18970CCB-B042-86CF-3C35-66F5D554B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444" y="3795886"/>
            <a:ext cx="7772400" cy="374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7800" indent="-17780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it-IT" altLang="it-IT" sz="1400" dirty="0">
                <a:latin typeface="Century Gothic" panose="020B0502020202020204" pitchFamily="34" charset="0"/>
              </a:rPr>
              <a:t>- </a:t>
            </a:r>
            <a:r>
              <a:rPr lang="it-IT" sz="1400" dirty="0">
                <a:latin typeface="Century Gothic" panose="020B0502020202020204" pitchFamily="34" charset="0"/>
              </a:rPr>
              <a:t>Al Presidente del CONI Regionale di competenza per le opere di importo inferiore</a:t>
            </a:r>
          </a:p>
        </p:txBody>
      </p: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02D92751-7A27-D5C3-85CC-606BC56F2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92080" y="4822292"/>
            <a:ext cx="4114800" cy="401638"/>
          </a:xfrm>
        </p:spPr>
        <p:txBody>
          <a:bodyPr/>
          <a:lstStyle/>
          <a:p>
            <a:r>
              <a:rPr lang="it-IT" sz="1000" dirty="0">
                <a:solidFill>
                  <a:srgbClr val="113E5B"/>
                </a:solidFill>
                <a:latin typeface="Century Gothic" panose="020B0502020202020204" pitchFamily="34" charset="0"/>
              </a:rPr>
              <a:t>Arch. Alberto </a:t>
            </a:r>
            <a:r>
              <a:rPr lang="it-IT" sz="1000" dirty="0" err="1">
                <a:solidFill>
                  <a:srgbClr val="113E5B"/>
                </a:solidFill>
                <a:latin typeface="Century Gothic" panose="020B0502020202020204" pitchFamily="34" charset="0"/>
              </a:rPr>
              <a:t>Roscini</a:t>
            </a:r>
            <a:endParaRPr lang="it-IT" sz="1000" dirty="0">
              <a:solidFill>
                <a:srgbClr val="113E5B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Segnaposto data 1">
            <a:extLst>
              <a:ext uri="{FF2B5EF4-FFF2-40B4-BE49-F238E27FC236}">
                <a16:creationId xmlns:a16="http://schemas.microsoft.com/office/drawing/2014/main" id="{2B97F276-6AE4-C419-59F1-2F9B8A84A7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2659" y="4850419"/>
            <a:ext cx="2743200" cy="365125"/>
          </a:xfrm>
        </p:spPr>
        <p:txBody>
          <a:bodyPr/>
          <a:lstStyle/>
          <a:p>
            <a:r>
              <a:rPr lang="it-IT" sz="1000" dirty="0">
                <a:solidFill>
                  <a:srgbClr val="113E5B"/>
                </a:solidFill>
                <a:latin typeface="Century Gothic" panose="020B0502020202020204" pitchFamily="34" charset="0"/>
              </a:rPr>
              <a:t>28/10/2022</a:t>
            </a:r>
          </a:p>
        </p:txBody>
      </p:sp>
      <p:pic>
        <p:nvPicPr>
          <p:cNvPr id="8" name="Picture 2" descr="C:\Users\mariasole\Desktop\BANDA.png">
            <a:extLst>
              <a:ext uri="{FF2B5EF4-FFF2-40B4-BE49-F238E27FC236}">
                <a16:creationId xmlns:a16="http://schemas.microsoft.com/office/drawing/2014/main" id="{31E9B7AE-5BC6-C044-23FA-C1D7DE775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88" y="4180809"/>
            <a:ext cx="9144000" cy="96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434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071619E1-A192-4C2B-4E10-E10D75E8402A}"/>
              </a:ext>
            </a:extLst>
          </p:cNvPr>
          <p:cNvSpPr/>
          <p:nvPr/>
        </p:nvSpPr>
        <p:spPr>
          <a:xfrm>
            <a:off x="-8877" y="386918"/>
            <a:ext cx="7965253" cy="80786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dirty="0"/>
          </a:p>
        </p:txBody>
      </p:sp>
      <p:pic>
        <p:nvPicPr>
          <p:cNvPr id="4" name="Picture 2" descr="C:\LAVORI\LAVORI IN CORSO\_PARERI CONI\logo_coni_lombardia.png">
            <a:extLst>
              <a:ext uri="{FF2B5EF4-FFF2-40B4-BE49-F238E27FC236}">
                <a16:creationId xmlns:a16="http://schemas.microsoft.com/office/drawing/2014/main" id="{661293F1-AFA5-C638-3F5B-9EF2CECB5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410" y="390928"/>
            <a:ext cx="988520" cy="78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olo 3">
            <a:extLst>
              <a:ext uri="{FF2B5EF4-FFF2-40B4-BE49-F238E27FC236}">
                <a16:creationId xmlns:a16="http://schemas.microsoft.com/office/drawing/2014/main" id="{DF71CF98-7172-59E0-490E-EA7E40E2C119}"/>
              </a:ext>
            </a:extLst>
          </p:cNvPr>
          <p:cNvSpPr txBox="1">
            <a:spLocks/>
          </p:cNvSpPr>
          <p:nvPr/>
        </p:nvSpPr>
        <p:spPr>
          <a:xfrm>
            <a:off x="323528" y="611799"/>
            <a:ext cx="7658874" cy="375775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r>
              <a:rPr lang="it-IT" sz="2000" b="1" dirty="0">
                <a:latin typeface="Century Gothic" panose="020B0502020202020204" pitchFamily="34" charset="0"/>
              </a:rPr>
              <a:t>IL RUOLO DEL CONI: </a:t>
            </a:r>
            <a:r>
              <a:rPr lang="it-IT" sz="1800" b="1" dirty="0">
                <a:latin typeface="Century Gothic" panose="020B0502020202020204" pitchFamily="34" charset="0"/>
              </a:rPr>
              <a:t>Altri pareri previsti dal regolamento del CONI</a:t>
            </a:r>
            <a:endParaRPr lang="it-IT" sz="1800" dirty="0">
              <a:latin typeface="Century Gothic" panose="020B0502020202020204" pitchFamily="34" charset="0"/>
            </a:endParaRPr>
          </a:p>
        </p:txBody>
      </p:sp>
      <p:sp>
        <p:nvSpPr>
          <p:cNvPr id="5" name="CasellaDiTesto 1">
            <a:extLst>
              <a:ext uri="{FF2B5EF4-FFF2-40B4-BE49-F238E27FC236}">
                <a16:creationId xmlns:a16="http://schemas.microsoft.com/office/drawing/2014/main" id="{495A3564-70B5-DB23-E899-B7E848BCF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909" y="1482759"/>
            <a:ext cx="7636501" cy="1344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0"/>
              </a:spcBef>
              <a:buFontTx/>
              <a:buChar char="-"/>
              <a:defRPr/>
            </a:pPr>
            <a:r>
              <a:rPr lang="it-IT" sz="1400" b="1" dirty="0">
                <a:latin typeface="Century Gothic" panose="020B0502020202020204" pitchFamily="34" charset="0"/>
              </a:rPr>
              <a:t>IL PARERE DI CONFORMITA’</a:t>
            </a:r>
          </a:p>
          <a:p>
            <a:pPr indent="36195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it-IT" sz="1400" dirty="0">
                <a:latin typeface="Century Gothic" panose="020B0502020202020204" pitchFamily="34" charset="0"/>
              </a:rPr>
              <a:t>Viene rilasciato dai Tecnici Regionali su IMPIANTI ESISTENTI</a:t>
            </a:r>
          </a:p>
          <a:p>
            <a:pPr indent="36195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it-IT" sz="1400" b="1" dirty="0">
                <a:latin typeface="Century Gothic" panose="020B0502020202020204" pitchFamily="34" charset="0"/>
              </a:rPr>
              <a:t>ATTENZIONE!! </a:t>
            </a:r>
            <a:r>
              <a:rPr lang="it-IT" sz="1400" dirty="0">
                <a:latin typeface="Century Gothic" panose="020B0502020202020204" pitchFamily="34" charset="0"/>
              </a:rPr>
              <a:t>È oneroso, ha un costo pari allo 0,2 % del valore del Centro Sportivo</a:t>
            </a:r>
          </a:p>
          <a:p>
            <a:pPr indent="36195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it-IT" sz="1400" dirty="0">
                <a:latin typeface="Century Gothic" panose="020B0502020202020204" pitchFamily="34" charset="0"/>
              </a:rPr>
              <a:t>per il quale è richiesto</a:t>
            </a:r>
          </a:p>
        </p:txBody>
      </p:sp>
      <p:sp>
        <p:nvSpPr>
          <p:cNvPr id="12" name="CasellaDiTesto 1">
            <a:extLst>
              <a:ext uri="{FF2B5EF4-FFF2-40B4-BE49-F238E27FC236}">
                <a16:creationId xmlns:a16="http://schemas.microsoft.com/office/drawing/2014/main" id="{7D7DD766-532C-33B7-0821-4CF7E1B25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152" y="3075806"/>
            <a:ext cx="77724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0"/>
              </a:spcBef>
              <a:buFontTx/>
              <a:buChar char="-"/>
              <a:defRPr/>
            </a:pPr>
            <a:r>
              <a:rPr lang="it-IT" sz="1400" b="1" dirty="0">
                <a:latin typeface="Century Gothic" panose="020B0502020202020204" pitchFamily="34" charset="0"/>
              </a:rPr>
              <a:t>IL PARERE DI VERIFICA FINALE DEI LAVORI FINANZIATI</a:t>
            </a:r>
          </a:p>
          <a:p>
            <a:pPr marL="361950" indent="-361950">
              <a:lnSpc>
                <a:spcPct val="150000"/>
              </a:lnSpc>
              <a:spcBef>
                <a:spcPts val="0"/>
              </a:spcBef>
              <a:buNone/>
              <a:tabLst>
                <a:tab pos="180975" algn="l"/>
                <a:tab pos="361950" algn="l"/>
              </a:tabLst>
              <a:defRPr/>
            </a:pPr>
            <a:r>
              <a:rPr lang="it-IT" sz="1400" dirty="0">
                <a:latin typeface="Century Gothic" panose="020B0502020202020204" pitchFamily="34" charset="0"/>
              </a:rPr>
              <a:t>      Viene rilasciato dai Tecnici Regionali AD OPERA CONCLUSA SOLO su IMPIANTI</a:t>
            </a:r>
          </a:p>
          <a:p>
            <a:pPr marL="361950" indent="-361950">
              <a:lnSpc>
                <a:spcPct val="150000"/>
              </a:lnSpc>
              <a:spcBef>
                <a:spcPts val="0"/>
              </a:spcBef>
              <a:buNone/>
              <a:tabLst>
                <a:tab pos="180975" algn="l"/>
                <a:tab pos="361950" algn="l"/>
              </a:tabLst>
              <a:defRPr/>
            </a:pPr>
            <a:r>
              <a:rPr lang="it-IT" sz="1400" dirty="0">
                <a:latin typeface="Century Gothic" panose="020B0502020202020204" pitchFamily="34" charset="0"/>
              </a:rPr>
              <a:t>      FINANZIATI con MUTUO dell’ISTITUTO PER IL CREDITO SPORTIVO </a:t>
            </a:r>
          </a:p>
          <a:p>
            <a:pPr marL="177800" indent="-177800">
              <a:spcBef>
                <a:spcPts val="0"/>
              </a:spcBef>
              <a:buNone/>
              <a:defRPr/>
            </a:pPr>
            <a:endParaRPr lang="it-IT" sz="1600" dirty="0">
              <a:latin typeface="Century Gothic" panose="020B0502020202020204" pitchFamily="34" charset="0"/>
            </a:endParaRPr>
          </a:p>
        </p:txBody>
      </p:sp>
      <p:sp>
        <p:nvSpPr>
          <p:cNvPr id="2" name="Segnaposto piè di pagina 2">
            <a:extLst>
              <a:ext uri="{FF2B5EF4-FFF2-40B4-BE49-F238E27FC236}">
                <a16:creationId xmlns:a16="http://schemas.microsoft.com/office/drawing/2014/main" id="{2BA62A1D-46B0-AE80-BCD3-4ECA27763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92080" y="4822292"/>
            <a:ext cx="4114800" cy="401638"/>
          </a:xfrm>
        </p:spPr>
        <p:txBody>
          <a:bodyPr/>
          <a:lstStyle/>
          <a:p>
            <a:r>
              <a:rPr lang="it-IT" sz="1000" dirty="0">
                <a:solidFill>
                  <a:srgbClr val="113E5B"/>
                </a:solidFill>
                <a:latin typeface="Century Gothic" panose="020B0502020202020204" pitchFamily="34" charset="0"/>
              </a:rPr>
              <a:t>Arch. Alberto </a:t>
            </a:r>
            <a:r>
              <a:rPr lang="it-IT" sz="1000" dirty="0" err="1">
                <a:solidFill>
                  <a:srgbClr val="113E5B"/>
                </a:solidFill>
                <a:latin typeface="Century Gothic" panose="020B0502020202020204" pitchFamily="34" charset="0"/>
              </a:rPr>
              <a:t>Roscini</a:t>
            </a:r>
            <a:endParaRPr lang="it-IT" sz="1000" dirty="0">
              <a:solidFill>
                <a:srgbClr val="113E5B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egnaposto data 1">
            <a:extLst>
              <a:ext uri="{FF2B5EF4-FFF2-40B4-BE49-F238E27FC236}">
                <a16:creationId xmlns:a16="http://schemas.microsoft.com/office/drawing/2014/main" id="{897DE316-E252-9B9F-BBE2-8BD40B22BE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2659" y="4850419"/>
            <a:ext cx="2743200" cy="365125"/>
          </a:xfrm>
        </p:spPr>
        <p:txBody>
          <a:bodyPr/>
          <a:lstStyle/>
          <a:p>
            <a:r>
              <a:rPr lang="it-IT" sz="1000" dirty="0">
                <a:solidFill>
                  <a:srgbClr val="113E5B"/>
                </a:solidFill>
                <a:latin typeface="Century Gothic" panose="020B0502020202020204" pitchFamily="34" charset="0"/>
              </a:rPr>
              <a:t>28/10/2022</a:t>
            </a:r>
          </a:p>
        </p:txBody>
      </p:sp>
      <p:pic>
        <p:nvPicPr>
          <p:cNvPr id="6" name="Picture 2" descr="C:\Users\mariasole\Desktop\BANDA.png">
            <a:extLst>
              <a:ext uri="{FF2B5EF4-FFF2-40B4-BE49-F238E27FC236}">
                <a16:creationId xmlns:a16="http://schemas.microsoft.com/office/drawing/2014/main" id="{F76C74DD-992F-7E4D-115C-9D68D5212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88" y="4180809"/>
            <a:ext cx="9144000" cy="96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094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1F74201F-55FC-F5AC-5740-F469E2EF5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92080" y="4822292"/>
            <a:ext cx="4114800" cy="401638"/>
          </a:xfrm>
        </p:spPr>
        <p:txBody>
          <a:bodyPr/>
          <a:lstStyle/>
          <a:p>
            <a:r>
              <a:rPr lang="it-IT" sz="1000" dirty="0">
                <a:solidFill>
                  <a:srgbClr val="113E5B"/>
                </a:solidFill>
                <a:latin typeface="Century Gothic" panose="020B0502020202020204" pitchFamily="34" charset="0"/>
              </a:rPr>
              <a:t>Arch. Alberto </a:t>
            </a:r>
            <a:r>
              <a:rPr lang="it-IT" sz="1000" dirty="0" err="1">
                <a:solidFill>
                  <a:srgbClr val="113E5B"/>
                </a:solidFill>
                <a:latin typeface="Century Gothic" panose="020B0502020202020204" pitchFamily="34" charset="0"/>
              </a:rPr>
              <a:t>Roscini</a:t>
            </a:r>
            <a:endParaRPr lang="it-IT" sz="1000" dirty="0">
              <a:solidFill>
                <a:srgbClr val="113E5B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Segnaposto data 1">
            <a:extLst>
              <a:ext uri="{FF2B5EF4-FFF2-40B4-BE49-F238E27FC236}">
                <a16:creationId xmlns:a16="http://schemas.microsoft.com/office/drawing/2014/main" id="{8144553F-F1AF-1E27-865F-FE790E8129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2659" y="4850419"/>
            <a:ext cx="2743200" cy="365125"/>
          </a:xfrm>
        </p:spPr>
        <p:txBody>
          <a:bodyPr/>
          <a:lstStyle/>
          <a:p>
            <a:r>
              <a:rPr lang="it-IT" sz="1000" dirty="0">
                <a:solidFill>
                  <a:srgbClr val="113E5B"/>
                </a:solidFill>
                <a:latin typeface="Century Gothic" panose="020B0502020202020204" pitchFamily="34" charset="0"/>
              </a:rPr>
              <a:t>28/10/2022</a:t>
            </a:r>
          </a:p>
        </p:txBody>
      </p:sp>
      <p:pic>
        <p:nvPicPr>
          <p:cNvPr id="8" name="Picture 2" descr="C:\Users\mariasole\Desktop\BANDA.png">
            <a:extLst>
              <a:ext uri="{FF2B5EF4-FFF2-40B4-BE49-F238E27FC236}">
                <a16:creationId xmlns:a16="http://schemas.microsoft.com/office/drawing/2014/main" id="{B11383EB-4784-B0D8-52D9-E45269C9A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88" y="4180809"/>
            <a:ext cx="9144000" cy="96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ttangolo 19">
            <a:extLst>
              <a:ext uri="{FF2B5EF4-FFF2-40B4-BE49-F238E27FC236}">
                <a16:creationId xmlns:a16="http://schemas.microsoft.com/office/drawing/2014/main" id="{071619E1-A192-4C2B-4E10-E10D75E8402A}"/>
              </a:ext>
            </a:extLst>
          </p:cNvPr>
          <p:cNvSpPr/>
          <p:nvPr/>
        </p:nvSpPr>
        <p:spPr>
          <a:xfrm>
            <a:off x="-8877" y="386918"/>
            <a:ext cx="7965253" cy="80786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dirty="0"/>
          </a:p>
        </p:txBody>
      </p:sp>
      <p:pic>
        <p:nvPicPr>
          <p:cNvPr id="4" name="Picture 2" descr="C:\LAVORI\LAVORI IN CORSO\_PARERI CONI\logo_coni_lombardia.png">
            <a:extLst>
              <a:ext uri="{FF2B5EF4-FFF2-40B4-BE49-F238E27FC236}">
                <a16:creationId xmlns:a16="http://schemas.microsoft.com/office/drawing/2014/main" id="{661293F1-AFA5-C638-3F5B-9EF2CECB5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410" y="390928"/>
            <a:ext cx="988520" cy="78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olo 3">
            <a:extLst>
              <a:ext uri="{FF2B5EF4-FFF2-40B4-BE49-F238E27FC236}">
                <a16:creationId xmlns:a16="http://schemas.microsoft.com/office/drawing/2014/main" id="{DF71CF98-7172-59E0-490E-EA7E40E2C119}"/>
              </a:ext>
            </a:extLst>
          </p:cNvPr>
          <p:cNvSpPr txBox="1">
            <a:spLocks/>
          </p:cNvSpPr>
          <p:nvPr/>
        </p:nvSpPr>
        <p:spPr>
          <a:xfrm>
            <a:off x="323528" y="611799"/>
            <a:ext cx="7658874" cy="375775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r>
              <a:rPr lang="it-IT" sz="2000" b="1" dirty="0">
                <a:latin typeface="Century Gothic" panose="020B0502020202020204" pitchFamily="34" charset="0"/>
              </a:rPr>
              <a:t>IL RUOLO DEL CONI: Perché chiedere il parere del CONI</a:t>
            </a:r>
            <a:endParaRPr lang="it-IT" sz="1800" dirty="0">
              <a:latin typeface="Century Gothic" panose="020B05020202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A8BCFE0-6C42-73AE-B116-73A529065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3340" y="1238240"/>
            <a:ext cx="9376742" cy="333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indent="36195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it-IT" sz="1200" b="1" dirty="0">
                <a:latin typeface="Century Gothic" panose="020B0502020202020204" pitchFamily="34" charset="0"/>
              </a:rPr>
              <a:t>Riassumendo: perché chiedere il parere del CONI?</a:t>
            </a:r>
          </a:p>
        </p:txBody>
      </p:sp>
      <p:sp>
        <p:nvSpPr>
          <p:cNvPr id="3" name="CasellaDiTesto 1">
            <a:extLst>
              <a:ext uri="{FF2B5EF4-FFF2-40B4-BE49-F238E27FC236}">
                <a16:creationId xmlns:a16="http://schemas.microsoft.com/office/drawing/2014/main" id="{C3B7D283-C12E-FBA6-90B1-9D7228F18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" y="1608284"/>
            <a:ext cx="7556326" cy="3134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0"/>
              </a:spcBef>
              <a:buFontTx/>
              <a:buChar char="-"/>
              <a:defRPr/>
            </a:pPr>
            <a:r>
              <a:rPr lang="it-IT" sz="1100" b="1" dirty="0">
                <a:latin typeface="Century Gothic" panose="020B0502020202020204" pitchFamily="34" charset="0"/>
              </a:rPr>
              <a:t>PERCHE’ E’ UN OBBLIGO DI LEGGE</a:t>
            </a:r>
          </a:p>
        </p:txBody>
      </p:sp>
      <p:sp>
        <p:nvSpPr>
          <p:cNvPr id="6" name="CasellaDiTesto 1">
            <a:extLst>
              <a:ext uri="{FF2B5EF4-FFF2-40B4-BE49-F238E27FC236}">
                <a16:creationId xmlns:a16="http://schemas.microsoft.com/office/drawing/2014/main" id="{A1CBEED0-36D5-D6C5-4EF7-73FC41668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52" y="1995686"/>
            <a:ext cx="7556326" cy="11618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0"/>
              </a:spcBef>
              <a:buFontTx/>
              <a:buChar char="-"/>
              <a:defRPr/>
            </a:pPr>
            <a:r>
              <a:rPr lang="it-IT" sz="1100" b="1" dirty="0">
                <a:latin typeface="Century Gothic" panose="020B0502020202020204" pitchFamily="34" charset="0"/>
              </a:rPr>
              <a:t>PERCHE’ SERVE PER ACCEDERE A TUTTE LE OCCASIONI DI FINANZIAMENTO PUBBLICO:</a:t>
            </a:r>
          </a:p>
          <a:p>
            <a:pPr marL="361950" indent="-361950">
              <a:spcBef>
                <a:spcPts val="0"/>
              </a:spcBef>
              <a:buNone/>
              <a:tabLst>
                <a:tab pos="180975" algn="l"/>
                <a:tab pos="361950" algn="l"/>
              </a:tabLst>
              <a:defRPr/>
            </a:pPr>
            <a:r>
              <a:rPr lang="it-IT" sz="1100" dirty="0">
                <a:latin typeface="Century Gothic" panose="020B0502020202020204" pitchFamily="34" charset="0"/>
              </a:rPr>
              <a:t>     			</a:t>
            </a:r>
            <a:r>
              <a:rPr lang="it-IT" sz="1050" dirty="0">
                <a:latin typeface="Century Gothic" panose="020B0502020202020204" pitchFamily="34" charset="0"/>
              </a:rPr>
              <a:t>- Bandi PNRR;</a:t>
            </a:r>
          </a:p>
          <a:p>
            <a:pPr marL="361950" indent="-361950">
              <a:spcBef>
                <a:spcPts val="0"/>
              </a:spcBef>
              <a:buNone/>
              <a:tabLst>
                <a:tab pos="180975" algn="l"/>
                <a:tab pos="361950" algn="l"/>
              </a:tabLst>
              <a:defRPr/>
            </a:pPr>
            <a:r>
              <a:rPr lang="it-IT" sz="1050" dirty="0">
                <a:latin typeface="Century Gothic" panose="020B0502020202020204" pitchFamily="34" charset="0"/>
              </a:rPr>
              <a:t>				- Sport e Periferie;</a:t>
            </a:r>
          </a:p>
          <a:p>
            <a:pPr marL="361950" indent="-361950">
              <a:spcBef>
                <a:spcPts val="0"/>
              </a:spcBef>
              <a:buNone/>
              <a:tabLst>
                <a:tab pos="180975" algn="l"/>
                <a:tab pos="361950" algn="l"/>
              </a:tabLst>
              <a:defRPr/>
            </a:pPr>
            <a:r>
              <a:rPr lang="it-IT" sz="1050" dirty="0">
                <a:latin typeface="Century Gothic" panose="020B0502020202020204" pitchFamily="34" charset="0"/>
              </a:rPr>
              <a:t>				- ICS Sport Missione Comune;</a:t>
            </a:r>
          </a:p>
          <a:p>
            <a:pPr marL="361950" indent="-361950">
              <a:spcBef>
                <a:spcPts val="0"/>
              </a:spcBef>
              <a:buNone/>
              <a:tabLst>
                <a:tab pos="180975" algn="l"/>
                <a:tab pos="361950" algn="l"/>
              </a:tabLst>
              <a:defRPr/>
            </a:pPr>
            <a:r>
              <a:rPr lang="it-IT" sz="1050" dirty="0">
                <a:latin typeface="Century Gothic" panose="020B0502020202020204" pitchFamily="34" charset="0"/>
              </a:rPr>
              <a:t>				- Bandi regionali, come ad esempio il bando appena chiuso sull’efficientamento 			energetico.</a:t>
            </a:r>
          </a:p>
        </p:txBody>
      </p:sp>
      <p:sp>
        <p:nvSpPr>
          <p:cNvPr id="10" name="CasellaDiTesto 1">
            <a:extLst>
              <a:ext uri="{FF2B5EF4-FFF2-40B4-BE49-F238E27FC236}">
                <a16:creationId xmlns:a16="http://schemas.microsoft.com/office/drawing/2014/main" id="{32D958FE-9340-6DFE-E0DE-A9775E8D5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52" y="3238490"/>
            <a:ext cx="7556326" cy="12541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spcBef>
                <a:spcPts val="0"/>
              </a:spcBef>
              <a:buFontTx/>
              <a:buChar char="-"/>
              <a:defRPr/>
            </a:pPr>
            <a:r>
              <a:rPr lang="it-IT" sz="1100" b="1" dirty="0">
                <a:latin typeface="Century Gothic" panose="020B0502020202020204" pitchFamily="34" charset="0"/>
              </a:rPr>
              <a:t>PERCHE’ E’ L’UNICO DOCUMENTO ISTITUZIONALE CHE GARANTISCE CHE UN IMPIANTO SPORTIVO SIA A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it-IT" sz="1100" b="1" dirty="0">
                <a:latin typeface="Century Gothic" panose="020B0502020202020204" pitchFamily="34" charset="0"/>
              </a:rPr>
              <a:t>         NORMA DAL PUNTO DI VISTA TECNICO/SPORTIVO……</a:t>
            </a:r>
          </a:p>
          <a:p>
            <a:pPr>
              <a:spcBef>
                <a:spcPts val="0"/>
              </a:spcBef>
              <a:buNone/>
              <a:defRPr/>
            </a:pPr>
            <a:endParaRPr lang="it-IT" sz="1100" b="1" dirty="0"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it-IT" sz="1100" b="1" dirty="0">
                <a:latin typeface="Century Gothic" panose="020B0502020202020204" pitchFamily="34" charset="0"/>
              </a:rPr>
              <a:t>         </a:t>
            </a:r>
            <a:r>
              <a:rPr lang="it-IT" sz="1050" dirty="0">
                <a:latin typeface="Century Gothic" panose="020B0502020202020204" pitchFamily="34" charset="0"/>
              </a:rPr>
              <a:t>e credetemi NON E’ DETTO CHE UN IMPIANTO A NORMA SIA UN BUON IMPIANTO perché i fattori che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it-IT" sz="1050" dirty="0">
                <a:latin typeface="Century Gothic" panose="020B0502020202020204" pitchFamily="34" charset="0"/>
              </a:rPr>
              <a:t>          garantiscono la funzionalità di un impianto sportivo sono molteplici e non riguardano solo il rispetto della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it-IT" sz="1050" dirty="0">
                <a:latin typeface="Century Gothic" panose="020B0502020202020204" pitchFamily="34" charset="0"/>
              </a:rPr>
              <a:t>          normativa, MA E’ SICURO CHE UN IMPIANTO NON A NORMA NON SARA’ MAI UN IMPIANTO SICURO,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it-IT" sz="1050" dirty="0">
                <a:latin typeface="Century Gothic" panose="020B0502020202020204" pitchFamily="34" charset="0"/>
              </a:rPr>
              <a:t>          FUNZIONALE E PRATICO DA UTILIZZARE O DA GESTIRE.</a:t>
            </a:r>
            <a:endParaRPr lang="it-IT" sz="105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044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978</Words>
  <Application>Microsoft Office PowerPoint</Application>
  <PresentationFormat>Presentazione su schermo (16:9)</PresentationFormat>
  <Paragraphs>135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Gotham Book</vt:lpstr>
      <vt:lpstr>Gotham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Aurora</dc:creator>
  <cp:lastModifiedBy>G. Vismara</cp:lastModifiedBy>
  <cp:revision>45</cp:revision>
  <dcterms:created xsi:type="dcterms:W3CDTF">2022-09-29T13:54:35Z</dcterms:created>
  <dcterms:modified xsi:type="dcterms:W3CDTF">2022-11-07T13:34:27Z</dcterms:modified>
</cp:coreProperties>
</file>